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74" r:id="rId18"/>
    <p:sldId id="269" r:id="rId19"/>
    <p:sldId id="276" r:id="rId20"/>
    <p:sldId id="270" r:id="rId21"/>
  </p:sldIdLst>
  <p:sldSz cx="9144000" cy="5143500" type="screen16x9"/>
  <p:notesSz cx="6858000" cy="9144000"/>
  <p:embeddedFontLst>
    <p:embeddedFont>
      <p:font typeface="Lato" panose="020B0604020202020204" charset="0"/>
      <p:regular r:id="rId23"/>
      <p:bold r:id="rId24"/>
      <p:italic r:id="rId25"/>
      <p:boldItalic r:id="rId26"/>
    </p:embeddedFont>
    <p:embeddedFont>
      <p:font typeface="Montserrat" panose="020B0604020202020204" charset="0"/>
      <p:regular r:id="rId27"/>
      <p:bold r:id="rId28"/>
      <p:italic r:id="rId29"/>
      <p:boldItalic r:id="rId30"/>
    </p:embeddedFont>
    <p:embeddedFont>
      <p:font typeface="Oswald" panose="020B0604020202020204" charset="0"/>
      <p:regular r:id="rId31"/>
      <p:bold r:id="rId32"/>
    </p:embeddedFont>
    <p:embeddedFont>
      <p:font typeface="Oswald Regular" panose="020B0604020202020204" charset="0"/>
      <p:regular r:id="rId33"/>
      <p:bold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2754191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e6dfbcd0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e6dfbcd0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e6dfbcd0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e6dfbcd0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e781b573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e781b573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e781b573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e781b573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e781b573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e781b573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e781b573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e781b573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e781b573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e781b573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e781b57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e781b57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697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e558d0ceb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e558d0ce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e781b57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e781b57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e558d0ceb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e558d0ce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e558d0ceb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e558d0ce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e558d0ceb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e558d0ceb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e558d0ceb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e558d0ceb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e558d0ceb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e558d0ceb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agnis-Gabriele/Robotic-hand"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agnis-Gabriele/Robotic-hand"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agnis-Gabriele/Robotic-hand"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agnis-Gabriele/Robotic-hand"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agnis-Gabriele/Robotic-hand"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video.lastampa.it/cuneo/una-mano-bionica-costruita-con-la-stampante-3d-il-progetto-degli-studenti-dell-itis-di-cuneo/108755/108765"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787550" y="1782300"/>
            <a:ext cx="54852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5500"/>
              <a:t>Robotic Hand</a:t>
            </a:r>
            <a:endParaRPr sz="5500"/>
          </a:p>
        </p:txBody>
      </p:sp>
      <p:sp>
        <p:nvSpPr>
          <p:cNvPr id="229" name="Google Shape;229;p17"/>
          <p:cNvSpPr txBox="1">
            <a:spLocks noGrp="1"/>
          </p:cNvSpPr>
          <p:nvPr>
            <p:ph type="subTitle" idx="1"/>
          </p:nvPr>
        </p:nvSpPr>
        <p:spPr>
          <a:xfrm>
            <a:off x="5949900" y="3924925"/>
            <a:ext cx="39384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800"/>
              <a:t>by  High Five Team</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DB0000"/>
            </a:gs>
            <a:gs pos="100000">
              <a:srgbClr val="540303"/>
            </a:gs>
          </a:gsLst>
          <a:path path="circle">
            <a:fillToRect l="50000" t="50000" r="50000" b="50000"/>
          </a:path>
          <a:tileRect/>
        </a:gradFill>
        <a:effectLst/>
      </p:bgPr>
    </p:bg>
    <p:spTree>
      <p:nvGrpSpPr>
        <p:cNvPr id="1" name="Shape 287"/>
        <p:cNvGrpSpPr/>
        <p:nvPr/>
      </p:nvGrpSpPr>
      <p:grpSpPr>
        <a:xfrm>
          <a:off x="0" y="0"/>
          <a:ext cx="0" cy="0"/>
          <a:chOff x="0" y="0"/>
          <a:chExt cx="0" cy="0"/>
        </a:xfrm>
      </p:grpSpPr>
      <p:sp>
        <p:nvSpPr>
          <p:cNvPr id="288" name="Google Shape;288;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000" dirty="0">
                <a:latin typeface="Oswald"/>
                <a:ea typeface="Oswald"/>
                <a:cs typeface="Oswald"/>
                <a:sym typeface="Oswald"/>
              </a:rPr>
              <a:t>History of the project</a:t>
            </a:r>
            <a:endParaRPr sz="3000" dirty="0">
              <a:latin typeface="Oswald"/>
              <a:ea typeface="Oswald"/>
              <a:cs typeface="Oswald"/>
              <a:sym typeface="Oswald"/>
            </a:endParaRPr>
          </a:p>
        </p:txBody>
      </p:sp>
      <p:sp>
        <p:nvSpPr>
          <p:cNvPr id="289" name="Google Shape;289;p26"/>
          <p:cNvSpPr txBox="1"/>
          <p:nvPr/>
        </p:nvSpPr>
        <p:spPr>
          <a:xfrm>
            <a:off x="697850" y="1907325"/>
            <a:ext cx="21063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600">
                <a:solidFill>
                  <a:srgbClr val="FFFFFF"/>
                </a:solidFill>
                <a:latin typeface="Montserrat"/>
                <a:ea typeface="Montserrat"/>
                <a:cs typeface="Montserrat"/>
                <a:sym typeface="Montserrat"/>
              </a:rPr>
              <a:t>The idea</a:t>
            </a:r>
            <a:endParaRPr/>
          </a:p>
        </p:txBody>
      </p:sp>
      <p:sp>
        <p:nvSpPr>
          <p:cNvPr id="290" name="Google Shape;290;p26"/>
          <p:cNvSpPr txBox="1"/>
          <p:nvPr/>
        </p:nvSpPr>
        <p:spPr>
          <a:xfrm>
            <a:off x="812750" y="2328678"/>
            <a:ext cx="19914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t" sz="1000">
                <a:solidFill>
                  <a:srgbClr val="D9D9D9"/>
                </a:solidFill>
                <a:latin typeface="Lato"/>
                <a:ea typeface="Lato"/>
                <a:cs typeface="Lato"/>
                <a:sym typeface="Lato"/>
              </a:rPr>
              <a:t>What can we do?  Maybe a robotic hand is a good challenge for us.</a:t>
            </a:r>
            <a:endParaRPr sz="1000">
              <a:solidFill>
                <a:srgbClr val="D9D9D9"/>
              </a:solidFill>
              <a:latin typeface="Lato"/>
              <a:ea typeface="Lato"/>
              <a:cs typeface="Lato"/>
              <a:sym typeface="Lato"/>
            </a:endParaRPr>
          </a:p>
        </p:txBody>
      </p:sp>
      <p:sp>
        <p:nvSpPr>
          <p:cNvPr id="291" name="Google Shape;291;p26"/>
          <p:cNvSpPr txBox="1"/>
          <p:nvPr/>
        </p:nvSpPr>
        <p:spPr>
          <a:xfrm>
            <a:off x="697850" y="3320125"/>
            <a:ext cx="22755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600">
                <a:solidFill>
                  <a:srgbClr val="FFFFFF"/>
                </a:solidFill>
                <a:latin typeface="Montserrat"/>
                <a:ea typeface="Montserrat"/>
                <a:cs typeface="Montserrat"/>
                <a:sym typeface="Montserrat"/>
              </a:rPr>
              <a:t>First Lego prototype</a:t>
            </a:r>
            <a:endParaRPr/>
          </a:p>
        </p:txBody>
      </p:sp>
      <p:sp>
        <p:nvSpPr>
          <p:cNvPr id="292" name="Google Shape;292;p26"/>
          <p:cNvSpPr txBox="1"/>
          <p:nvPr/>
        </p:nvSpPr>
        <p:spPr>
          <a:xfrm>
            <a:off x="812750" y="3741478"/>
            <a:ext cx="19914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sz="1000">
                <a:solidFill>
                  <a:schemeClr val="dk2"/>
                </a:solidFill>
                <a:latin typeface="Lato"/>
                <a:ea typeface="Lato"/>
                <a:cs typeface="Lato"/>
                <a:sym typeface="Lato"/>
              </a:rPr>
              <a:t>We needed a prototype for testing the first version of program, so we thought at LEGO</a:t>
            </a:r>
            <a:endParaRPr sz="1000">
              <a:solidFill>
                <a:schemeClr val="dk2"/>
              </a:solidFill>
              <a:latin typeface="Lato"/>
              <a:ea typeface="Lato"/>
              <a:cs typeface="Lato"/>
              <a:sym typeface="Lato"/>
            </a:endParaRPr>
          </a:p>
          <a:p>
            <a:pPr marL="0" lvl="0" indent="0" algn="l" rtl="0">
              <a:lnSpc>
                <a:spcPct val="115000"/>
              </a:lnSpc>
              <a:spcBef>
                <a:spcPts val="1600"/>
              </a:spcBef>
              <a:spcAft>
                <a:spcPts val="1600"/>
              </a:spcAft>
              <a:buNone/>
            </a:pPr>
            <a:endParaRPr sz="1000">
              <a:solidFill>
                <a:srgbClr val="D9D9D9"/>
              </a:solidFill>
              <a:latin typeface="Lato"/>
              <a:ea typeface="Lato"/>
              <a:cs typeface="Lato"/>
              <a:sym typeface="Lato"/>
            </a:endParaRPr>
          </a:p>
        </p:txBody>
      </p:sp>
      <p:sp>
        <p:nvSpPr>
          <p:cNvPr id="293" name="Google Shape;293;p26"/>
          <p:cNvSpPr txBox="1"/>
          <p:nvPr/>
        </p:nvSpPr>
        <p:spPr>
          <a:xfrm>
            <a:off x="6326300" y="1913225"/>
            <a:ext cx="25677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600">
                <a:solidFill>
                  <a:srgbClr val="FFFFFF"/>
                </a:solidFill>
                <a:latin typeface="Montserrat"/>
                <a:ea typeface="Montserrat"/>
                <a:cs typeface="Montserrat"/>
                <a:sym typeface="Montserrat"/>
              </a:rPr>
              <a:t>Final 3D Printed model</a:t>
            </a:r>
            <a:endParaRPr/>
          </a:p>
        </p:txBody>
      </p:sp>
      <p:sp>
        <p:nvSpPr>
          <p:cNvPr id="294" name="Google Shape;294;p26"/>
          <p:cNvSpPr txBox="1"/>
          <p:nvPr/>
        </p:nvSpPr>
        <p:spPr>
          <a:xfrm>
            <a:off x="6548585" y="2328678"/>
            <a:ext cx="19914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sz="1000">
                <a:solidFill>
                  <a:schemeClr val="dk2"/>
                </a:solidFill>
                <a:latin typeface="Lato"/>
                <a:ea typeface="Lato"/>
                <a:cs typeface="Lato"/>
                <a:sym typeface="Lato"/>
              </a:rPr>
              <a:t>We changed the design of the hand and printed the final hand.</a:t>
            </a:r>
            <a:endParaRPr sz="1000">
              <a:solidFill>
                <a:schemeClr val="dk2"/>
              </a:solidFill>
              <a:latin typeface="Lato"/>
              <a:ea typeface="Lato"/>
              <a:cs typeface="Lato"/>
              <a:sym typeface="Lato"/>
            </a:endParaRPr>
          </a:p>
          <a:p>
            <a:pPr marL="0" lvl="0" indent="0" algn="l" rtl="0">
              <a:lnSpc>
                <a:spcPct val="115000"/>
              </a:lnSpc>
              <a:spcBef>
                <a:spcPts val="1600"/>
              </a:spcBef>
              <a:spcAft>
                <a:spcPts val="1600"/>
              </a:spcAft>
              <a:buNone/>
            </a:pPr>
            <a:endParaRPr sz="1000">
              <a:solidFill>
                <a:srgbClr val="D9D9D9"/>
              </a:solidFill>
              <a:latin typeface="Lato"/>
              <a:ea typeface="Lato"/>
              <a:cs typeface="Lato"/>
              <a:sym typeface="Lato"/>
            </a:endParaRPr>
          </a:p>
        </p:txBody>
      </p:sp>
      <p:sp>
        <p:nvSpPr>
          <p:cNvPr id="295" name="Google Shape;295;p26"/>
          <p:cNvSpPr txBox="1"/>
          <p:nvPr/>
        </p:nvSpPr>
        <p:spPr>
          <a:xfrm>
            <a:off x="6326300" y="3320125"/>
            <a:ext cx="26211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600">
                <a:solidFill>
                  <a:srgbClr val="FFFFFF"/>
                </a:solidFill>
                <a:latin typeface="Montserrat"/>
                <a:ea typeface="Montserrat"/>
                <a:cs typeface="Montserrat"/>
                <a:sym typeface="Montserrat"/>
              </a:rPr>
              <a:t>3D Printed failed model</a:t>
            </a:r>
            <a:endParaRPr/>
          </a:p>
        </p:txBody>
      </p:sp>
      <p:sp>
        <p:nvSpPr>
          <p:cNvPr id="296" name="Google Shape;296;p26"/>
          <p:cNvSpPr txBox="1"/>
          <p:nvPr/>
        </p:nvSpPr>
        <p:spPr>
          <a:xfrm>
            <a:off x="6548585" y="3741478"/>
            <a:ext cx="19914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sz="1000">
                <a:solidFill>
                  <a:schemeClr val="dk2"/>
                </a:solidFill>
                <a:latin typeface="Lato"/>
                <a:ea typeface="Lato"/>
                <a:cs typeface="Lato"/>
                <a:sym typeface="Lato"/>
              </a:rPr>
              <a:t>the first 3D printed hand was a failure, we had used an unsuitable plastic</a:t>
            </a:r>
            <a:endParaRPr sz="1000">
              <a:solidFill>
                <a:schemeClr val="dk2"/>
              </a:solidFill>
              <a:latin typeface="Lato"/>
              <a:ea typeface="Lato"/>
              <a:cs typeface="Lato"/>
              <a:sym typeface="Lato"/>
            </a:endParaRPr>
          </a:p>
          <a:p>
            <a:pPr marL="0" lvl="0" indent="0" algn="l" rtl="0">
              <a:lnSpc>
                <a:spcPct val="115000"/>
              </a:lnSpc>
              <a:spcBef>
                <a:spcPts val="1600"/>
              </a:spcBef>
              <a:spcAft>
                <a:spcPts val="1600"/>
              </a:spcAft>
              <a:buNone/>
            </a:pPr>
            <a:endParaRPr sz="1000">
              <a:solidFill>
                <a:srgbClr val="D9D9D9"/>
              </a:solidFill>
              <a:latin typeface="Lato"/>
              <a:ea typeface="Lato"/>
              <a:cs typeface="Lato"/>
              <a:sym typeface="Lato"/>
            </a:endParaRPr>
          </a:p>
        </p:txBody>
      </p:sp>
      <p:cxnSp>
        <p:nvCxnSpPr>
          <p:cNvPr id="297" name="Google Shape;297;p26"/>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298" name="Google Shape;298;p26"/>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299" name="Google Shape;299;p26"/>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00" name="Google Shape;300;p26"/>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301" name="Google Shape;301;p26"/>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26"/>
          <p:cNvGrpSpPr/>
          <p:nvPr/>
        </p:nvGrpSpPr>
        <p:grpSpPr>
          <a:xfrm>
            <a:off x="3078687" y="2700858"/>
            <a:ext cx="737729" cy="737729"/>
            <a:chOff x="2920647" y="2157958"/>
            <a:chExt cx="827700" cy="827700"/>
          </a:xfrm>
        </p:grpSpPr>
        <p:sp>
          <p:nvSpPr>
            <p:cNvPr id="306" name="Google Shape;306;p26"/>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6"/>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309" name="Google Shape;309;p26"/>
          <p:cNvGrpSpPr/>
          <p:nvPr/>
        </p:nvGrpSpPr>
        <p:grpSpPr>
          <a:xfrm rot="-5400000">
            <a:off x="4225338" y="3802929"/>
            <a:ext cx="737729" cy="737729"/>
            <a:chOff x="2920647" y="2157958"/>
            <a:chExt cx="827700" cy="827700"/>
          </a:xfrm>
        </p:grpSpPr>
        <p:sp>
          <p:nvSpPr>
            <p:cNvPr id="310" name="Google Shape;310;p26"/>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6"/>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13" name="Google Shape;313;p26"/>
          <p:cNvGrpSpPr/>
          <p:nvPr/>
        </p:nvGrpSpPr>
        <p:grpSpPr>
          <a:xfrm>
            <a:off x="5313093" y="2700655"/>
            <a:ext cx="737804" cy="737804"/>
            <a:chOff x="5428888" y="2158023"/>
            <a:chExt cx="828900" cy="828900"/>
          </a:xfrm>
        </p:grpSpPr>
        <p:sp>
          <p:nvSpPr>
            <p:cNvPr id="314" name="Google Shape;314;p26"/>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26"/>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17" name="Google Shape;317;p26"/>
          <p:cNvGrpSpPr/>
          <p:nvPr/>
        </p:nvGrpSpPr>
        <p:grpSpPr>
          <a:xfrm rot="5400000">
            <a:off x="4193370" y="1569752"/>
            <a:ext cx="737729" cy="737729"/>
            <a:chOff x="2920647" y="2157958"/>
            <a:chExt cx="827700" cy="827700"/>
          </a:xfrm>
        </p:grpSpPr>
        <p:sp>
          <p:nvSpPr>
            <p:cNvPr id="318" name="Google Shape;318;p26"/>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6"/>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21" name="Google Shape;321;p26"/>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DB0000"/>
            </a:gs>
            <a:gs pos="100000">
              <a:srgbClr val="540303"/>
            </a:gs>
          </a:gsLst>
          <a:path path="circle">
            <a:fillToRect l="50000" t="50000" r="50000" b="50000"/>
          </a:path>
          <a:tileRect/>
        </a:gradFill>
        <a:effectLst/>
      </p:bgPr>
    </p:bg>
    <p:spTree>
      <p:nvGrpSpPr>
        <p:cNvPr id="1" name="Shape 325"/>
        <p:cNvGrpSpPr/>
        <p:nvPr/>
      </p:nvGrpSpPr>
      <p:grpSpPr>
        <a:xfrm>
          <a:off x="0" y="0"/>
          <a:ext cx="0" cy="0"/>
          <a:chOff x="0" y="0"/>
          <a:chExt cx="0" cy="0"/>
        </a:xfrm>
      </p:grpSpPr>
      <p:sp>
        <p:nvSpPr>
          <p:cNvPr id="326" name="Google Shape;326;p27"/>
          <p:cNvSpPr txBox="1">
            <a:spLocks noGrp="1"/>
          </p:cNvSpPr>
          <p:nvPr>
            <p:ph type="title"/>
          </p:nvPr>
        </p:nvSpPr>
        <p:spPr>
          <a:xfrm>
            <a:off x="5235450" y="1603750"/>
            <a:ext cx="3036300" cy="10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000"/>
              <a:t>First Lego prototype</a:t>
            </a:r>
            <a:endParaRPr sz="30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327" name="Google Shape;327;p27"/>
          <p:cNvSpPr txBox="1"/>
          <p:nvPr/>
        </p:nvSpPr>
        <p:spPr>
          <a:xfrm>
            <a:off x="1297500" y="369925"/>
            <a:ext cx="70275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r" rtl="0">
              <a:spcBef>
                <a:spcPts val="0"/>
              </a:spcBef>
              <a:spcAft>
                <a:spcPts val="0"/>
              </a:spcAft>
              <a:buNone/>
            </a:pPr>
            <a:r>
              <a:rPr lang="it" sz="3000">
                <a:solidFill>
                  <a:srgbClr val="FFFFFF"/>
                </a:solidFill>
                <a:latin typeface="Oswald"/>
                <a:ea typeface="Oswald"/>
                <a:cs typeface="Oswald"/>
                <a:sym typeface="Oswald"/>
              </a:rPr>
              <a:t>History of the project</a:t>
            </a:r>
            <a:endParaRPr sz="3000">
              <a:solidFill>
                <a:srgbClr val="FFFFFF"/>
              </a:solidFill>
              <a:latin typeface="Oswald"/>
              <a:ea typeface="Oswald"/>
              <a:cs typeface="Oswald"/>
              <a:sym typeface="Oswald"/>
            </a:endParaRPr>
          </a:p>
        </p:txBody>
      </p:sp>
      <p:sp>
        <p:nvSpPr>
          <p:cNvPr id="328" name="Google Shape;328;p27"/>
          <p:cNvSpPr txBox="1">
            <a:spLocks noGrp="1"/>
          </p:cNvSpPr>
          <p:nvPr>
            <p:ph type="subTitle" idx="1"/>
          </p:nvPr>
        </p:nvSpPr>
        <p:spPr>
          <a:xfrm>
            <a:off x="5235450" y="3169525"/>
            <a:ext cx="3036300" cy="15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400">
                <a:solidFill>
                  <a:srgbClr val="FFFFFF"/>
                </a:solidFill>
              </a:rPr>
              <a:t>We needed a reliable model to start testing the first versions of code while we were waiting for 3d printed one, so we thought we'd build it in LEGO technic bricks.</a:t>
            </a:r>
            <a:endParaRPr sz="1400">
              <a:solidFill>
                <a:srgbClr val="FFFFFF"/>
              </a:solidFill>
            </a:endParaRPr>
          </a:p>
        </p:txBody>
      </p:sp>
      <p:pic>
        <p:nvPicPr>
          <p:cNvPr id="329" name="Google Shape;329;p27"/>
          <p:cNvPicPr preferRelativeResize="0"/>
          <p:nvPr/>
        </p:nvPicPr>
        <p:blipFill rotWithShape="1">
          <a:blip r:embed="rId3">
            <a:alphaModFix/>
          </a:blip>
          <a:srcRect t="22398" b="18905"/>
          <a:stretch/>
        </p:blipFill>
        <p:spPr>
          <a:xfrm>
            <a:off x="1297500" y="1423752"/>
            <a:ext cx="3101273" cy="24269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DB0000"/>
            </a:gs>
            <a:gs pos="100000">
              <a:srgbClr val="540303"/>
            </a:gs>
          </a:gsLst>
          <a:path path="circle">
            <a:fillToRect l="50000" t="50000" r="50000" b="50000"/>
          </a:path>
          <a:tileRect/>
        </a:gradFill>
        <a:effectLst/>
      </p:bgPr>
    </p:bg>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5235450" y="1603750"/>
            <a:ext cx="3036300" cy="10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000"/>
              <a:t>3D Printed failed model</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3000"/>
          </a:p>
          <a:p>
            <a:pPr marL="0" lvl="0" indent="0" algn="l" rtl="0">
              <a:spcBef>
                <a:spcPts val="0"/>
              </a:spcBef>
              <a:spcAft>
                <a:spcPts val="0"/>
              </a:spcAft>
              <a:buNone/>
            </a:pPr>
            <a:endParaRPr/>
          </a:p>
        </p:txBody>
      </p:sp>
      <p:sp>
        <p:nvSpPr>
          <p:cNvPr id="335" name="Google Shape;335;p28"/>
          <p:cNvSpPr txBox="1"/>
          <p:nvPr/>
        </p:nvSpPr>
        <p:spPr>
          <a:xfrm>
            <a:off x="1297500" y="369925"/>
            <a:ext cx="70275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r" rtl="0">
              <a:spcBef>
                <a:spcPts val="0"/>
              </a:spcBef>
              <a:spcAft>
                <a:spcPts val="0"/>
              </a:spcAft>
              <a:buNone/>
            </a:pPr>
            <a:r>
              <a:rPr lang="it" sz="3000">
                <a:solidFill>
                  <a:srgbClr val="FFFFFF"/>
                </a:solidFill>
                <a:latin typeface="Oswald"/>
                <a:ea typeface="Oswald"/>
                <a:cs typeface="Oswald"/>
                <a:sym typeface="Oswald"/>
              </a:rPr>
              <a:t>History of the project</a:t>
            </a:r>
            <a:endParaRPr sz="3000">
              <a:solidFill>
                <a:srgbClr val="FFFFFF"/>
              </a:solidFill>
              <a:latin typeface="Oswald"/>
              <a:ea typeface="Oswald"/>
              <a:cs typeface="Oswald"/>
              <a:sym typeface="Oswald"/>
            </a:endParaRPr>
          </a:p>
        </p:txBody>
      </p:sp>
      <p:sp>
        <p:nvSpPr>
          <p:cNvPr id="336" name="Google Shape;336;p28"/>
          <p:cNvSpPr txBox="1">
            <a:spLocks noGrp="1"/>
          </p:cNvSpPr>
          <p:nvPr>
            <p:ph type="subTitle" idx="1"/>
          </p:nvPr>
        </p:nvSpPr>
        <p:spPr>
          <a:xfrm>
            <a:off x="5235450" y="3111775"/>
            <a:ext cx="3036300" cy="15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400">
                <a:solidFill>
                  <a:srgbClr val="FFFFFF"/>
                </a:solidFill>
              </a:rPr>
              <a:t>After some research we found an optimal prototype for our project, we printed it but the quality was not high and the material was not flexible enough.</a:t>
            </a:r>
            <a:endParaRPr sz="1400">
              <a:solidFill>
                <a:srgbClr val="FFFFFF"/>
              </a:solidFill>
            </a:endParaRPr>
          </a:p>
        </p:txBody>
      </p:sp>
      <p:pic>
        <p:nvPicPr>
          <p:cNvPr id="337" name="Google Shape;337;p28"/>
          <p:cNvPicPr preferRelativeResize="0"/>
          <p:nvPr/>
        </p:nvPicPr>
        <p:blipFill rotWithShape="1">
          <a:blip r:embed="rId3">
            <a:alphaModFix/>
          </a:blip>
          <a:srcRect l="12655" r="12989"/>
          <a:stretch/>
        </p:blipFill>
        <p:spPr>
          <a:xfrm>
            <a:off x="1861925" y="529975"/>
            <a:ext cx="2133625" cy="2156775"/>
          </a:xfrm>
          <a:prstGeom prst="rect">
            <a:avLst/>
          </a:prstGeom>
          <a:noFill/>
          <a:ln>
            <a:noFill/>
          </a:ln>
        </p:spPr>
      </p:pic>
      <p:pic>
        <p:nvPicPr>
          <p:cNvPr id="338" name="Google Shape;338;p28"/>
          <p:cNvPicPr preferRelativeResize="0"/>
          <p:nvPr/>
        </p:nvPicPr>
        <p:blipFill rotWithShape="1">
          <a:blip r:embed="rId4">
            <a:alphaModFix/>
          </a:blip>
          <a:srcRect l="26089" r="25043" b="12157"/>
          <a:stretch/>
        </p:blipFill>
        <p:spPr>
          <a:xfrm rot="-5400000">
            <a:off x="2082138" y="3006800"/>
            <a:ext cx="1693200" cy="1712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DB0000"/>
            </a:gs>
            <a:gs pos="100000">
              <a:srgbClr val="540303"/>
            </a:gs>
          </a:gsLst>
          <a:path path="circle">
            <a:fillToRect l="50000" t="50000" r="50000" b="50000"/>
          </a:path>
          <a:tileRect/>
        </a:gradFill>
        <a:effectLst/>
      </p:bgPr>
    </p:bg>
    <p:spTree>
      <p:nvGrpSpPr>
        <p:cNvPr id="1" name="Shape 342"/>
        <p:cNvGrpSpPr/>
        <p:nvPr/>
      </p:nvGrpSpPr>
      <p:grpSpPr>
        <a:xfrm>
          <a:off x="0" y="0"/>
          <a:ext cx="0" cy="0"/>
          <a:chOff x="0" y="0"/>
          <a:chExt cx="0" cy="0"/>
        </a:xfrm>
      </p:grpSpPr>
      <p:sp>
        <p:nvSpPr>
          <p:cNvPr id="343" name="Google Shape;343;p29"/>
          <p:cNvSpPr txBox="1">
            <a:spLocks noGrp="1"/>
          </p:cNvSpPr>
          <p:nvPr>
            <p:ph type="title"/>
          </p:nvPr>
        </p:nvSpPr>
        <p:spPr>
          <a:xfrm>
            <a:off x="5235450" y="1603750"/>
            <a:ext cx="3036300" cy="10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000"/>
              <a:t>Final 3D Printed model</a:t>
            </a:r>
            <a:endParaRPr sz="3000"/>
          </a:p>
          <a:p>
            <a:pPr marL="0" lvl="0" indent="0" algn="l" rtl="0">
              <a:spcBef>
                <a:spcPts val="0"/>
              </a:spcBef>
              <a:spcAft>
                <a:spcPts val="0"/>
              </a:spcAft>
              <a:buNone/>
            </a:pPr>
            <a:endParaRPr/>
          </a:p>
        </p:txBody>
      </p:sp>
      <p:sp>
        <p:nvSpPr>
          <p:cNvPr id="344" name="Google Shape;344;p29"/>
          <p:cNvSpPr txBox="1"/>
          <p:nvPr/>
        </p:nvSpPr>
        <p:spPr>
          <a:xfrm>
            <a:off x="1297500" y="369925"/>
            <a:ext cx="70275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r" rtl="0">
              <a:spcBef>
                <a:spcPts val="0"/>
              </a:spcBef>
              <a:spcAft>
                <a:spcPts val="0"/>
              </a:spcAft>
              <a:buNone/>
            </a:pPr>
            <a:r>
              <a:rPr lang="it" sz="3000">
                <a:solidFill>
                  <a:srgbClr val="FFFFFF"/>
                </a:solidFill>
                <a:latin typeface="Oswald"/>
                <a:ea typeface="Oswald"/>
                <a:cs typeface="Oswald"/>
                <a:sym typeface="Oswald"/>
              </a:rPr>
              <a:t>History of the project</a:t>
            </a:r>
            <a:endParaRPr sz="3000">
              <a:solidFill>
                <a:srgbClr val="FFFFFF"/>
              </a:solidFill>
              <a:latin typeface="Oswald"/>
              <a:ea typeface="Oswald"/>
              <a:cs typeface="Oswald"/>
              <a:sym typeface="Oswald"/>
            </a:endParaRPr>
          </a:p>
        </p:txBody>
      </p:sp>
      <p:sp>
        <p:nvSpPr>
          <p:cNvPr id="345" name="Google Shape;345;p29"/>
          <p:cNvSpPr txBox="1">
            <a:spLocks noGrp="1"/>
          </p:cNvSpPr>
          <p:nvPr>
            <p:ph type="subTitle" idx="1"/>
          </p:nvPr>
        </p:nvSpPr>
        <p:spPr>
          <a:xfrm>
            <a:off x="5235450" y="3111775"/>
            <a:ext cx="3036300" cy="15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400">
                <a:solidFill>
                  <a:srgbClr val="FFFFFF"/>
                </a:solidFill>
              </a:rPr>
              <a:t>Then we found another hand. Being the hand assemblable, we decide to try to print it in 3D only the thumb, with the appropriate joints and avoid wasting other material.</a:t>
            </a:r>
            <a:endParaRPr sz="1400">
              <a:solidFill>
                <a:srgbClr val="FFFFFF"/>
              </a:solidFill>
            </a:endParaRPr>
          </a:p>
        </p:txBody>
      </p:sp>
      <p:pic>
        <p:nvPicPr>
          <p:cNvPr id="346" name="Google Shape;346;p29"/>
          <p:cNvPicPr preferRelativeResize="0"/>
          <p:nvPr/>
        </p:nvPicPr>
        <p:blipFill rotWithShape="1">
          <a:blip r:embed="rId3">
            <a:alphaModFix/>
          </a:blip>
          <a:srcRect l="11320" t="10891" r="13156" b="30333"/>
          <a:stretch/>
        </p:blipFill>
        <p:spPr>
          <a:xfrm>
            <a:off x="1716625" y="936325"/>
            <a:ext cx="2364075" cy="3270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path path="circle">
            <a:fillToRect l="50000" t="50000" r="50000" b="50000"/>
          </a:path>
          <a:tileRect/>
        </a:gradFill>
        <a:effectLst/>
      </p:bgPr>
    </p:bg>
    <p:spTree>
      <p:nvGrpSpPr>
        <p:cNvPr id="1" name="Shape 350"/>
        <p:cNvGrpSpPr/>
        <p:nvPr/>
      </p:nvGrpSpPr>
      <p:grpSpPr>
        <a:xfrm>
          <a:off x="0" y="0"/>
          <a:ext cx="0" cy="0"/>
          <a:chOff x="0" y="0"/>
          <a:chExt cx="0" cy="0"/>
        </a:xfrm>
      </p:grpSpPr>
      <p:sp>
        <p:nvSpPr>
          <p:cNvPr id="351" name="Google Shape;351;p30"/>
          <p:cNvSpPr txBox="1"/>
          <p:nvPr/>
        </p:nvSpPr>
        <p:spPr>
          <a:xfrm>
            <a:off x="1297500" y="369925"/>
            <a:ext cx="70275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it" sz="3600">
                <a:solidFill>
                  <a:srgbClr val="FFFFFF"/>
                </a:solidFill>
                <a:latin typeface="Oswald"/>
                <a:ea typeface="Oswald"/>
                <a:cs typeface="Oswald"/>
                <a:sym typeface="Oswald"/>
              </a:rPr>
              <a:t>The programs</a:t>
            </a:r>
            <a:endParaRPr sz="3600">
              <a:solidFill>
                <a:srgbClr val="FFFFFF"/>
              </a:solidFill>
              <a:latin typeface="Oswald"/>
              <a:ea typeface="Oswald"/>
              <a:cs typeface="Oswald"/>
              <a:sym typeface="Oswald"/>
            </a:endParaRPr>
          </a:p>
        </p:txBody>
      </p:sp>
      <p:sp>
        <p:nvSpPr>
          <p:cNvPr id="352" name="Google Shape;352;p30">
            <a:hlinkClick r:id="rId3"/>
          </p:cNvPr>
          <p:cNvSpPr txBox="1">
            <a:spLocks noGrp="1"/>
          </p:cNvSpPr>
          <p:nvPr>
            <p:ph type="subTitle" idx="1"/>
          </p:nvPr>
        </p:nvSpPr>
        <p:spPr>
          <a:xfrm>
            <a:off x="1297500" y="2285520"/>
            <a:ext cx="3876480" cy="472920"/>
          </a:xfrm>
          <a:prstGeom prst="rect">
            <a:avLst/>
          </a:prstGeom>
        </p:spPr>
        <p:txBody>
          <a:bodyPr spcFirstLastPara="1" wrap="square" lIns="91425" tIns="91425" rIns="91425" bIns="91425" anchor="t" anchorCtr="0">
            <a:noAutofit/>
          </a:bodyPr>
          <a:lstStyle/>
          <a:p>
            <a:pPr marL="0" lvl="0" indent="0"/>
            <a:r>
              <a:rPr lang="en-US" sz="2000" dirty="0">
                <a:solidFill>
                  <a:srgbClr val="FFFFFF"/>
                </a:solidFill>
              </a:rPr>
              <a:t>We started with programming the Arduino to test the servomotors.</a:t>
            </a:r>
            <a:endParaRPr sz="1400" dirty="0">
              <a:solidFill>
                <a:srgbClr val="FFFFFF"/>
              </a:solidFill>
            </a:endParaRPr>
          </a:p>
          <a:p>
            <a:pPr marL="0" lvl="0" indent="0" algn="l" rtl="0">
              <a:spcBef>
                <a:spcPts val="0"/>
              </a:spcBef>
              <a:spcAft>
                <a:spcPts val="0"/>
              </a:spcAft>
              <a:buNone/>
            </a:pPr>
            <a:endParaRPr sz="1400" dirty="0">
              <a:solidFill>
                <a:srgbClr val="FFFFFF"/>
              </a:solidFill>
            </a:endParaRPr>
          </a:p>
        </p:txBody>
      </p:sp>
      <p:sp>
        <p:nvSpPr>
          <p:cNvPr id="20" name="AutoShape 38" descr="Risultati immagini per arduino and serv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68" name="Picture 44" descr="Risultati immagini per arduino and serv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923" y="1918178"/>
            <a:ext cx="2586077" cy="1476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829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path path="circle">
            <a:fillToRect l="50000" t="50000" r="50000" b="50000"/>
          </a:path>
          <a:tileRect/>
        </a:gradFill>
        <a:effectLst/>
      </p:bgPr>
    </p:bg>
    <p:spTree>
      <p:nvGrpSpPr>
        <p:cNvPr id="1" name="Shape 350"/>
        <p:cNvGrpSpPr/>
        <p:nvPr/>
      </p:nvGrpSpPr>
      <p:grpSpPr>
        <a:xfrm>
          <a:off x="0" y="0"/>
          <a:ext cx="0" cy="0"/>
          <a:chOff x="0" y="0"/>
          <a:chExt cx="0" cy="0"/>
        </a:xfrm>
      </p:grpSpPr>
      <p:sp>
        <p:nvSpPr>
          <p:cNvPr id="351" name="Google Shape;351;p30"/>
          <p:cNvSpPr txBox="1"/>
          <p:nvPr/>
        </p:nvSpPr>
        <p:spPr>
          <a:xfrm>
            <a:off x="1297500" y="369925"/>
            <a:ext cx="70275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it" sz="3600">
                <a:solidFill>
                  <a:srgbClr val="FFFFFF"/>
                </a:solidFill>
                <a:latin typeface="Oswald"/>
                <a:ea typeface="Oswald"/>
                <a:cs typeface="Oswald"/>
                <a:sym typeface="Oswald"/>
              </a:rPr>
              <a:t>The programs</a:t>
            </a:r>
            <a:endParaRPr sz="3600">
              <a:solidFill>
                <a:srgbClr val="FFFFFF"/>
              </a:solidFill>
              <a:latin typeface="Oswald"/>
              <a:ea typeface="Oswald"/>
              <a:cs typeface="Oswald"/>
              <a:sym typeface="Oswald"/>
            </a:endParaRPr>
          </a:p>
        </p:txBody>
      </p:sp>
      <p:sp>
        <p:nvSpPr>
          <p:cNvPr id="352" name="Google Shape;352;p30">
            <a:hlinkClick r:id="rId3"/>
          </p:cNvPr>
          <p:cNvSpPr txBox="1">
            <a:spLocks noGrp="1"/>
          </p:cNvSpPr>
          <p:nvPr>
            <p:ph type="subTitle" idx="1"/>
          </p:nvPr>
        </p:nvSpPr>
        <p:spPr>
          <a:xfrm>
            <a:off x="1297500" y="1918178"/>
            <a:ext cx="3876480" cy="472920"/>
          </a:xfrm>
          <a:prstGeom prst="rect">
            <a:avLst/>
          </a:prstGeom>
        </p:spPr>
        <p:txBody>
          <a:bodyPr spcFirstLastPara="1" wrap="square" lIns="91425" tIns="91425" rIns="91425" bIns="91425" anchor="t" anchorCtr="0">
            <a:noAutofit/>
          </a:bodyPr>
          <a:lstStyle/>
          <a:p>
            <a:pPr marL="0" lvl="0" indent="0"/>
            <a:r>
              <a:rPr lang="en-US" sz="1400" dirty="0">
                <a:solidFill>
                  <a:srgbClr val="FFFFFF"/>
                </a:solidFill>
              </a:rPr>
              <a:t>Then we developed a program to read data from the Leap, an infrared device that reads the positions of the several parts of the hand. At this point we encountered a problem: how to understand when the hand is open and when it is closed. We solved the problem by deciding to calculate the distance between the fingertip and the center of the hand. Shorter the distance is, closed the fingers are.</a:t>
            </a:r>
            <a:endParaRPr sz="1400" dirty="0">
              <a:solidFill>
                <a:srgbClr val="FFFFFF"/>
              </a:solidFill>
            </a:endParaRPr>
          </a:p>
        </p:txBody>
      </p:sp>
      <p:sp>
        <p:nvSpPr>
          <p:cNvPr id="20" name="AutoShape 38" descr="Risultati immagini per arduino and serv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Risultato immagini per leap moti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5313" y="1675284"/>
            <a:ext cx="2769687" cy="237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302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path path="circle">
            <a:fillToRect l="50000" t="50000" r="50000" b="50000"/>
          </a:path>
          <a:tileRect/>
        </a:gradFill>
        <a:effectLst/>
      </p:bgPr>
    </p:bg>
    <p:spTree>
      <p:nvGrpSpPr>
        <p:cNvPr id="1" name="Shape 350"/>
        <p:cNvGrpSpPr/>
        <p:nvPr/>
      </p:nvGrpSpPr>
      <p:grpSpPr>
        <a:xfrm>
          <a:off x="0" y="0"/>
          <a:ext cx="0" cy="0"/>
          <a:chOff x="0" y="0"/>
          <a:chExt cx="0" cy="0"/>
        </a:xfrm>
      </p:grpSpPr>
      <p:sp>
        <p:nvSpPr>
          <p:cNvPr id="351" name="Google Shape;351;p30"/>
          <p:cNvSpPr txBox="1"/>
          <p:nvPr/>
        </p:nvSpPr>
        <p:spPr>
          <a:xfrm>
            <a:off x="1297500" y="369925"/>
            <a:ext cx="70275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it" sz="3600">
                <a:solidFill>
                  <a:srgbClr val="FFFFFF"/>
                </a:solidFill>
                <a:latin typeface="Oswald"/>
                <a:ea typeface="Oswald"/>
                <a:cs typeface="Oswald"/>
                <a:sym typeface="Oswald"/>
              </a:rPr>
              <a:t>The programs</a:t>
            </a:r>
            <a:endParaRPr sz="3600">
              <a:solidFill>
                <a:srgbClr val="FFFFFF"/>
              </a:solidFill>
              <a:latin typeface="Oswald"/>
              <a:ea typeface="Oswald"/>
              <a:cs typeface="Oswald"/>
              <a:sym typeface="Oswald"/>
            </a:endParaRPr>
          </a:p>
        </p:txBody>
      </p:sp>
      <p:sp>
        <p:nvSpPr>
          <p:cNvPr id="352" name="Google Shape;352;p30">
            <a:hlinkClick r:id="rId3"/>
          </p:cNvPr>
          <p:cNvSpPr txBox="1">
            <a:spLocks noGrp="1"/>
          </p:cNvSpPr>
          <p:nvPr>
            <p:ph type="subTitle" idx="1"/>
          </p:nvPr>
        </p:nvSpPr>
        <p:spPr>
          <a:xfrm>
            <a:off x="1297500" y="2145059"/>
            <a:ext cx="3876480" cy="472920"/>
          </a:xfrm>
          <a:prstGeom prst="rect">
            <a:avLst/>
          </a:prstGeom>
        </p:spPr>
        <p:txBody>
          <a:bodyPr spcFirstLastPara="1" wrap="square" lIns="91425" tIns="91425" rIns="91425" bIns="91425" anchor="t" anchorCtr="0">
            <a:noAutofit/>
          </a:bodyPr>
          <a:lstStyle/>
          <a:p>
            <a:pPr marL="0" lvl="0" indent="0"/>
            <a:r>
              <a:rPr lang="en-US" sz="1800" dirty="0">
                <a:solidFill>
                  <a:srgbClr val="FFFFFF"/>
                </a:solidFill>
              </a:rPr>
              <a:t>Now we have to transmit this calculated data to Arduino: so we developed a communication protocol in python.</a:t>
            </a:r>
            <a:endParaRPr sz="1800" dirty="0">
              <a:solidFill>
                <a:srgbClr val="FFFFFF"/>
              </a:solidFill>
            </a:endParaRPr>
          </a:p>
        </p:txBody>
      </p:sp>
      <p:sp>
        <p:nvSpPr>
          <p:cNvPr id="20" name="AutoShape 38" descr="Risultati immagini per arduino and serv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Risultati immagini per arduino serial"/>
          <p:cNvPicPr>
            <a:picLocks noChangeAspect="1" noChangeArrowheads="1"/>
          </p:cNvPicPr>
          <p:nvPr/>
        </p:nvPicPr>
        <p:blipFill rotWithShape="1">
          <a:blip r:embed="rId4">
            <a:extLst>
              <a:ext uri="{28A0092B-C50C-407E-A947-70E740481C1C}">
                <a14:useLocalDpi xmlns:a14="http://schemas.microsoft.com/office/drawing/2010/main" val="0"/>
              </a:ext>
            </a:extLst>
          </a:blip>
          <a:srcRect r="52756" b="3622"/>
          <a:stretch/>
        </p:blipFill>
        <p:spPr bwMode="auto">
          <a:xfrm>
            <a:off x="5720519" y="1243151"/>
            <a:ext cx="2604481" cy="2725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960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path path="circle">
            <a:fillToRect l="50000" t="50000" r="50000" b="50000"/>
          </a:path>
          <a:tileRect/>
        </a:gradFill>
        <a:effectLst/>
      </p:bgPr>
    </p:bg>
    <p:spTree>
      <p:nvGrpSpPr>
        <p:cNvPr id="1" name="Shape 350"/>
        <p:cNvGrpSpPr/>
        <p:nvPr/>
      </p:nvGrpSpPr>
      <p:grpSpPr>
        <a:xfrm>
          <a:off x="0" y="0"/>
          <a:ext cx="0" cy="0"/>
          <a:chOff x="0" y="0"/>
          <a:chExt cx="0" cy="0"/>
        </a:xfrm>
      </p:grpSpPr>
      <p:sp>
        <p:nvSpPr>
          <p:cNvPr id="351" name="Google Shape;351;p30"/>
          <p:cNvSpPr txBox="1"/>
          <p:nvPr/>
        </p:nvSpPr>
        <p:spPr>
          <a:xfrm>
            <a:off x="1297500" y="369925"/>
            <a:ext cx="70275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it" sz="3600">
                <a:solidFill>
                  <a:srgbClr val="FFFFFF"/>
                </a:solidFill>
                <a:latin typeface="Oswald"/>
                <a:ea typeface="Oswald"/>
                <a:cs typeface="Oswald"/>
                <a:sym typeface="Oswald"/>
              </a:rPr>
              <a:t>The programs</a:t>
            </a:r>
            <a:endParaRPr sz="3600">
              <a:solidFill>
                <a:srgbClr val="FFFFFF"/>
              </a:solidFill>
              <a:latin typeface="Oswald"/>
              <a:ea typeface="Oswald"/>
              <a:cs typeface="Oswald"/>
              <a:sym typeface="Oswald"/>
            </a:endParaRPr>
          </a:p>
        </p:txBody>
      </p:sp>
      <p:sp>
        <p:nvSpPr>
          <p:cNvPr id="352" name="Google Shape;352;p30">
            <a:hlinkClick r:id="rId3"/>
          </p:cNvPr>
          <p:cNvSpPr txBox="1">
            <a:spLocks noGrp="1"/>
          </p:cNvSpPr>
          <p:nvPr>
            <p:ph type="subTitle" idx="1"/>
          </p:nvPr>
        </p:nvSpPr>
        <p:spPr>
          <a:xfrm>
            <a:off x="1297500" y="1966305"/>
            <a:ext cx="3876480" cy="472920"/>
          </a:xfrm>
          <a:prstGeom prst="rect">
            <a:avLst/>
          </a:prstGeom>
        </p:spPr>
        <p:txBody>
          <a:bodyPr spcFirstLastPara="1" wrap="square" lIns="91425" tIns="91425" rIns="91425" bIns="91425" anchor="t" anchorCtr="0">
            <a:noAutofit/>
          </a:bodyPr>
          <a:lstStyle/>
          <a:p>
            <a:pPr marL="0" lvl="0" indent="0"/>
            <a:r>
              <a:rPr lang="en-US" sz="1800" dirty="0">
                <a:solidFill>
                  <a:srgbClr val="FFFFFF"/>
                </a:solidFill>
              </a:rPr>
              <a:t>Finally, we used the EPOC + programs and our protocol to allow control from the hand with the </a:t>
            </a:r>
            <a:r>
              <a:rPr lang="en-US" sz="1800" dirty="0" err="1">
                <a:solidFill>
                  <a:srgbClr val="FFFFFF"/>
                </a:solidFill>
              </a:rPr>
              <a:t>Emotiv</a:t>
            </a:r>
            <a:r>
              <a:rPr lang="en-US" sz="1800" dirty="0">
                <a:solidFill>
                  <a:srgbClr val="FFFFFF"/>
                </a:solidFill>
              </a:rPr>
              <a:t>, a helmet that recognizes the impulses that our neurons exchange.</a:t>
            </a:r>
            <a:endParaRPr sz="1800" dirty="0">
              <a:solidFill>
                <a:srgbClr val="FFFFFF"/>
              </a:solidFill>
            </a:endParaRPr>
          </a:p>
        </p:txBody>
      </p:sp>
      <p:sp>
        <p:nvSpPr>
          <p:cNvPr id="20" name="AutoShape 38" descr="Risultati immagini per arduino and serv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Risultato immagini per emotiv epoc&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556" y="1474102"/>
            <a:ext cx="2509444" cy="2841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484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path path="circle">
            <a:fillToRect l="50000" t="50000" r="50000" b="50000"/>
          </a:path>
          <a:tileRect/>
        </a:gradFill>
        <a:effectLst/>
      </p:bgPr>
    </p:bg>
    <p:spTree>
      <p:nvGrpSpPr>
        <p:cNvPr id="1" name="Shape 350"/>
        <p:cNvGrpSpPr/>
        <p:nvPr/>
      </p:nvGrpSpPr>
      <p:grpSpPr>
        <a:xfrm>
          <a:off x="0" y="0"/>
          <a:ext cx="0" cy="0"/>
          <a:chOff x="0" y="0"/>
          <a:chExt cx="0" cy="0"/>
        </a:xfrm>
      </p:grpSpPr>
      <p:sp>
        <p:nvSpPr>
          <p:cNvPr id="351" name="Google Shape;351;p30"/>
          <p:cNvSpPr txBox="1"/>
          <p:nvPr/>
        </p:nvSpPr>
        <p:spPr>
          <a:xfrm>
            <a:off x="1297500" y="369925"/>
            <a:ext cx="70275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it" sz="3600">
                <a:solidFill>
                  <a:srgbClr val="FFFFFF"/>
                </a:solidFill>
                <a:latin typeface="Oswald"/>
                <a:ea typeface="Oswald"/>
                <a:cs typeface="Oswald"/>
                <a:sym typeface="Oswald"/>
              </a:rPr>
              <a:t>The programs</a:t>
            </a:r>
            <a:endParaRPr sz="3600">
              <a:solidFill>
                <a:srgbClr val="FFFFFF"/>
              </a:solidFill>
              <a:latin typeface="Oswald"/>
              <a:ea typeface="Oswald"/>
              <a:cs typeface="Oswald"/>
              <a:sym typeface="Oswald"/>
            </a:endParaRPr>
          </a:p>
        </p:txBody>
      </p:sp>
      <p:sp>
        <p:nvSpPr>
          <p:cNvPr id="352" name="Google Shape;352;p30">
            <a:hlinkClick r:id="rId3"/>
          </p:cNvPr>
          <p:cNvSpPr txBox="1">
            <a:spLocks noGrp="1"/>
          </p:cNvSpPr>
          <p:nvPr>
            <p:ph type="subTitle" idx="1"/>
          </p:nvPr>
        </p:nvSpPr>
        <p:spPr>
          <a:xfrm>
            <a:off x="403860" y="1820700"/>
            <a:ext cx="8660765" cy="4729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000" dirty="0">
                <a:solidFill>
                  <a:srgbClr val="FFFFFF"/>
                </a:solidFill>
              </a:rPr>
              <a:t>You can visit our repo in github for downloading the code of our programs.</a:t>
            </a:r>
            <a:endParaRPr sz="2000" dirty="0">
              <a:solidFill>
                <a:srgbClr val="FFFFFF"/>
              </a:solidFill>
            </a:endParaRPr>
          </a:p>
          <a:p>
            <a:pPr marL="0" lvl="0" indent="0" algn="l" rtl="0">
              <a:spcBef>
                <a:spcPts val="0"/>
              </a:spcBef>
              <a:spcAft>
                <a:spcPts val="0"/>
              </a:spcAft>
              <a:buNone/>
            </a:pPr>
            <a:endParaRPr sz="1400" dirty="0">
              <a:solidFill>
                <a:srgbClr val="FFFFFF"/>
              </a:solidFill>
            </a:endParaRPr>
          </a:p>
          <a:p>
            <a:pPr marL="0" lvl="0" indent="0" algn="l" rtl="0">
              <a:spcBef>
                <a:spcPts val="0"/>
              </a:spcBef>
              <a:spcAft>
                <a:spcPts val="0"/>
              </a:spcAft>
              <a:buNone/>
            </a:pPr>
            <a:endParaRPr sz="1400" dirty="0">
              <a:solidFill>
                <a:srgbClr val="FFFFFF"/>
              </a:solidFill>
            </a:endParaRPr>
          </a:p>
        </p:txBody>
      </p:sp>
      <p:sp>
        <p:nvSpPr>
          <p:cNvPr id="353" name="Google Shape;353;p30"/>
          <p:cNvSpPr txBox="1"/>
          <p:nvPr/>
        </p:nvSpPr>
        <p:spPr>
          <a:xfrm>
            <a:off x="2559300" y="3035275"/>
            <a:ext cx="4025400" cy="51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u="sng" dirty="0">
                <a:solidFill>
                  <a:schemeClr val="hlink"/>
                </a:solidFill>
                <a:hlinkClick r:id="rId3"/>
              </a:rPr>
              <a:t>https://github.com/Bagnis-Gabriele/Robotic-hand</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51AB2A"/>
            </a:gs>
            <a:gs pos="100000">
              <a:srgbClr val="203E13"/>
            </a:gs>
          </a:gsLst>
          <a:path path="circle">
            <a:fillToRect l="50000" t="50000" r="50000" b="50000"/>
          </a:path>
          <a:tileRect/>
        </a:gradFill>
        <a:effectLst/>
      </p:bgPr>
    </p:bg>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4811250" y="1689612"/>
            <a:ext cx="3742091" cy="1266600"/>
          </a:xfrm>
          <a:prstGeom prst="rect">
            <a:avLst/>
          </a:prstGeom>
        </p:spPr>
        <p:txBody>
          <a:bodyPr spcFirstLastPara="1" wrap="square" lIns="91425" tIns="91425" rIns="91425" bIns="91425" anchor="t" anchorCtr="0">
            <a:noAutofit/>
          </a:bodyPr>
          <a:lstStyle/>
          <a:p>
            <a:pPr marL="0" lvl="0" indent="0"/>
            <a:r>
              <a:rPr lang="en-US" sz="2000" dirty="0">
                <a:solidFill>
                  <a:srgbClr val="FFFFFF"/>
                </a:solidFill>
              </a:rPr>
              <a:t>Our project was as successful that we also gave a press interview:</a:t>
            </a:r>
            <a:br>
              <a:rPr lang="en-US" sz="2000" dirty="0">
                <a:solidFill>
                  <a:srgbClr val="FFFFFF"/>
                </a:solidFill>
              </a:rPr>
            </a:br>
            <a:r>
              <a:rPr lang="en-US" sz="1800" u="sng" dirty="0">
                <a:solidFill>
                  <a:srgbClr val="00B0F0"/>
                </a:solidFill>
                <a:latin typeface="Arial"/>
                <a:ea typeface="Arial"/>
                <a:cs typeface="Arial"/>
                <a:sym typeface="Arial"/>
                <a:hlinkClick r:id="rId3">
                  <a:extLst>
                    <a:ext uri="{A12FA001-AC4F-418D-AE19-62706E023703}">
                      <ahyp:hlinkClr xmlns:ahyp="http://schemas.microsoft.com/office/drawing/2018/hyperlinkcolor" val="tx"/>
                    </a:ext>
                  </a:extLst>
                </a:hlinkClick>
              </a:rPr>
              <a:t>https://video.lastampa.it/cuneo/una-mano-bionica-costruita-con-la-stampante-3d-il-progetto-degli-studenti-dell-itis-di-cuneo/108755/108765</a:t>
            </a:r>
            <a:br>
              <a:rPr lang="en-US" sz="1800" u="sng" dirty="0">
                <a:solidFill>
                  <a:schemeClr val="hlink"/>
                </a:solidFill>
                <a:latin typeface="Arial"/>
                <a:ea typeface="Arial"/>
                <a:cs typeface="Arial"/>
                <a:sym typeface="Arial"/>
              </a:rPr>
            </a:br>
            <a:endParaRPr dirty="0"/>
          </a:p>
        </p:txBody>
      </p:sp>
      <p:sp>
        <p:nvSpPr>
          <p:cNvPr id="359" name="Google Shape;359;p31"/>
          <p:cNvSpPr txBox="1"/>
          <p:nvPr/>
        </p:nvSpPr>
        <p:spPr>
          <a:xfrm>
            <a:off x="1297500" y="369976"/>
            <a:ext cx="70275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4800" dirty="0">
                <a:solidFill>
                  <a:srgbClr val="FFFFFF"/>
                </a:solidFill>
                <a:latin typeface="Oswald"/>
                <a:ea typeface="Oswald"/>
                <a:cs typeface="Oswald"/>
                <a:sym typeface="Oswald"/>
              </a:rPr>
              <a:t>Our </a:t>
            </a:r>
            <a:r>
              <a:rPr lang="it-IT" sz="4800" dirty="0">
                <a:solidFill>
                  <a:srgbClr val="FFFFFF"/>
                </a:solidFill>
                <a:latin typeface="Oswald"/>
                <a:ea typeface="Oswald"/>
                <a:cs typeface="Oswald"/>
                <a:sym typeface="Oswald"/>
              </a:rPr>
              <a:t>success</a:t>
            </a:r>
            <a:endParaRPr sz="4800" dirty="0">
              <a:solidFill>
                <a:srgbClr val="FFFFFF"/>
              </a:solidFill>
              <a:latin typeface="Oswald"/>
              <a:ea typeface="Oswald"/>
              <a:cs typeface="Oswald"/>
              <a:sym typeface="Oswald"/>
            </a:endParaRPr>
          </a:p>
        </p:txBody>
      </p:sp>
      <p:sp>
        <p:nvSpPr>
          <p:cNvPr id="3" name="Rettangolo 2"/>
          <p:cNvSpPr/>
          <p:nvPr/>
        </p:nvSpPr>
        <p:spPr>
          <a:xfrm>
            <a:off x="4454820" y="2417862"/>
            <a:ext cx="234360" cy="307777"/>
          </a:xfrm>
          <a:prstGeom prst="rect">
            <a:avLst/>
          </a:prstGeom>
        </p:spPr>
        <p:txBody>
          <a:bodyPr wrap="none">
            <a:spAutoFit/>
          </a:bodyPr>
          <a:lstStyle/>
          <a:p>
            <a:r>
              <a:rPr lang="en-US" dirty="0"/>
              <a:t> </a:t>
            </a:r>
          </a:p>
        </p:txBody>
      </p:sp>
      <p:sp>
        <p:nvSpPr>
          <p:cNvPr id="4" name="Rettangolo 3"/>
          <p:cNvSpPr/>
          <p:nvPr/>
        </p:nvSpPr>
        <p:spPr>
          <a:xfrm>
            <a:off x="4454820" y="2417862"/>
            <a:ext cx="234360" cy="307777"/>
          </a:xfrm>
          <a:prstGeom prst="rect">
            <a:avLst/>
          </a:prstGeom>
        </p:spPr>
        <p:txBody>
          <a:bodyPr wrap="none">
            <a:spAutoFit/>
          </a:bodyPr>
          <a:lstStyle/>
          <a:p>
            <a:r>
              <a:rPr lang="en-US" dirty="0"/>
              <a:t> </a:t>
            </a:r>
          </a:p>
        </p:txBody>
      </p:sp>
      <p:pic>
        <p:nvPicPr>
          <p:cNvPr id="11" name="Picture 2">
            <a:extLst>
              <a:ext uri="{FF2B5EF4-FFF2-40B4-BE49-F238E27FC236}">
                <a16:creationId xmlns:a16="http://schemas.microsoft.com/office/drawing/2014/main" id="{DB0A903E-E538-40D4-9B19-BF86FE774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881" y="1789537"/>
            <a:ext cx="3316939" cy="233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140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4800">
                <a:latin typeface="Oswald"/>
                <a:ea typeface="Oswald"/>
                <a:cs typeface="Oswald"/>
                <a:sym typeface="Oswald"/>
              </a:rPr>
              <a:t>Our project</a:t>
            </a:r>
            <a:endParaRPr sz="4800">
              <a:latin typeface="Oswald"/>
              <a:ea typeface="Oswald"/>
              <a:cs typeface="Oswald"/>
              <a:sym typeface="Oswald"/>
            </a:endParaRPr>
          </a:p>
        </p:txBody>
      </p:sp>
      <p:sp>
        <p:nvSpPr>
          <p:cNvPr id="235" name="Google Shape;235;p18"/>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400">
                <a:solidFill>
                  <a:srgbClr val="FFFFFF"/>
                </a:solidFill>
                <a:latin typeface="Arial"/>
                <a:ea typeface="Arial"/>
                <a:cs typeface="Arial"/>
                <a:sym typeface="Arial"/>
              </a:rPr>
              <a:t>Our idea is to help people who have lost their hand due to accidents. After a long brainstorming we came to the conclusion of creating a </a:t>
            </a:r>
            <a:r>
              <a:rPr lang="it" sz="1400" b="1">
                <a:solidFill>
                  <a:srgbClr val="FFFFFF"/>
                </a:solidFill>
                <a:latin typeface="Arial"/>
                <a:ea typeface="Arial"/>
                <a:cs typeface="Arial"/>
                <a:sym typeface="Arial"/>
              </a:rPr>
              <a:t>robotic hand controllable with thought.</a:t>
            </a:r>
            <a:endParaRPr sz="1400" b="1">
              <a:solidFill>
                <a:srgbClr val="FFFFFF"/>
              </a:solidFill>
            </a:endParaRPr>
          </a:p>
        </p:txBody>
      </p:sp>
      <p:pic>
        <p:nvPicPr>
          <p:cNvPr id="236" name="Google Shape;236;p18"/>
          <p:cNvPicPr preferRelativeResize="0"/>
          <p:nvPr/>
        </p:nvPicPr>
        <p:blipFill rotWithShape="1">
          <a:blip r:embed="rId3">
            <a:alphaModFix/>
          </a:blip>
          <a:srcRect r="19562" b="43512"/>
          <a:stretch/>
        </p:blipFill>
        <p:spPr>
          <a:xfrm>
            <a:off x="5980275" y="1026675"/>
            <a:ext cx="2475149" cy="3090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51AB2A"/>
            </a:gs>
            <a:gs pos="100000">
              <a:srgbClr val="203E13"/>
            </a:gs>
          </a:gsLst>
          <a:path path="circle">
            <a:fillToRect l="50000" t="50000" r="50000" b="50000"/>
          </a:path>
          <a:tileRect/>
        </a:gradFill>
        <a:effectLst/>
      </p:bgPr>
    </p:bg>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1297500" y="2038650"/>
            <a:ext cx="3036300" cy="12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800" dirty="0">
                <a:solidFill>
                  <a:srgbClr val="FFFFFF"/>
                </a:solidFill>
                <a:latin typeface="Arial"/>
                <a:ea typeface="Arial"/>
                <a:cs typeface="Arial"/>
                <a:sym typeface="Arial"/>
              </a:rPr>
              <a:t>Our team is made up of Bagnis Gabriele &amp; Giavelli Luca, the programmers and Bruno Luca &amp; Cuniberti Andrea &amp; Genovese Tommaso the technicians.</a:t>
            </a:r>
            <a:endParaRPr sz="1800" dirty="0">
              <a:solidFill>
                <a:srgbClr val="FFFFFF"/>
              </a:solidFill>
              <a:latin typeface="Arial"/>
              <a:ea typeface="Arial"/>
              <a:cs typeface="Arial"/>
              <a:sym typeface="Arial"/>
            </a:endParaRPr>
          </a:p>
          <a:p>
            <a:pPr marL="0" lvl="0" indent="0" algn="l" rtl="0">
              <a:spcBef>
                <a:spcPts val="0"/>
              </a:spcBef>
              <a:spcAft>
                <a:spcPts val="0"/>
              </a:spcAft>
              <a:buNone/>
            </a:pPr>
            <a:endParaRPr dirty="0"/>
          </a:p>
        </p:txBody>
      </p:sp>
      <p:sp>
        <p:nvSpPr>
          <p:cNvPr id="359" name="Google Shape;359;p31"/>
          <p:cNvSpPr txBox="1"/>
          <p:nvPr/>
        </p:nvSpPr>
        <p:spPr>
          <a:xfrm>
            <a:off x="1297500" y="369925"/>
            <a:ext cx="70275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4800">
                <a:solidFill>
                  <a:srgbClr val="FFFFFF"/>
                </a:solidFill>
                <a:latin typeface="Oswald"/>
                <a:ea typeface="Oswald"/>
                <a:cs typeface="Oswald"/>
                <a:sym typeface="Oswald"/>
              </a:rPr>
              <a:t>Our team</a:t>
            </a:r>
            <a:endParaRPr sz="4800">
              <a:solidFill>
                <a:srgbClr val="FFFFFF"/>
              </a:solidFill>
              <a:latin typeface="Oswald"/>
              <a:ea typeface="Oswald"/>
              <a:cs typeface="Oswald"/>
              <a:sym typeface="Oswald"/>
            </a:endParaRPr>
          </a:p>
        </p:txBody>
      </p:sp>
      <p:pic>
        <p:nvPicPr>
          <p:cNvPr id="1026" name="Picture 2" descr="Bagn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637" y="760583"/>
            <a:ext cx="1839810" cy="894352"/>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p:cNvSpPr/>
          <p:nvPr/>
        </p:nvSpPr>
        <p:spPr>
          <a:xfrm>
            <a:off x="4454820" y="2417862"/>
            <a:ext cx="234360" cy="307777"/>
          </a:xfrm>
          <a:prstGeom prst="rect">
            <a:avLst/>
          </a:prstGeom>
        </p:spPr>
        <p:txBody>
          <a:bodyPr wrap="none">
            <a:spAutoFit/>
          </a:bodyPr>
          <a:lstStyle/>
          <a:p>
            <a:r>
              <a:rPr lang="en-US" dirty="0"/>
              <a:t> </a:t>
            </a:r>
          </a:p>
        </p:txBody>
      </p:sp>
      <p:sp>
        <p:nvSpPr>
          <p:cNvPr id="4" name="Rettangolo 3"/>
          <p:cNvSpPr/>
          <p:nvPr/>
        </p:nvSpPr>
        <p:spPr>
          <a:xfrm>
            <a:off x="4454820" y="2417862"/>
            <a:ext cx="234360" cy="307777"/>
          </a:xfrm>
          <a:prstGeom prst="rect">
            <a:avLst/>
          </a:prstGeom>
        </p:spPr>
        <p:txBody>
          <a:bodyPr wrap="none">
            <a:spAutoFit/>
          </a:bodyPr>
          <a:lstStyle/>
          <a:p>
            <a:r>
              <a:rPr lang="en-US" dirty="0"/>
              <a:t> </a:t>
            </a:r>
          </a:p>
        </p:txBody>
      </p:sp>
      <p:pic>
        <p:nvPicPr>
          <p:cNvPr id="1028" name="Picture 4" descr="Giavell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88" y="760583"/>
            <a:ext cx="1850670" cy="899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u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0637" y="2304483"/>
            <a:ext cx="1839810" cy="8943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nibert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6047" y="2304483"/>
            <a:ext cx="1839811" cy="89435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oves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7428" y="3779520"/>
            <a:ext cx="1850670" cy="8996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000">
                <a:latin typeface="Oswald Regular"/>
                <a:ea typeface="Oswald Regular"/>
                <a:cs typeface="Oswald Regular"/>
                <a:sym typeface="Oswald Regular"/>
              </a:rPr>
              <a:t>Steps of the project</a:t>
            </a:r>
            <a:endParaRPr sz="3000">
              <a:latin typeface="Oswald Regular"/>
              <a:ea typeface="Oswald Regular"/>
              <a:cs typeface="Oswald Regular"/>
              <a:sym typeface="Oswald Regular"/>
            </a:endParaRPr>
          </a:p>
        </p:txBody>
      </p:sp>
      <p:sp>
        <p:nvSpPr>
          <p:cNvPr id="242" name="Google Shape;242;p19"/>
          <p:cNvSpPr txBox="1">
            <a:spLocks noGrp="1"/>
          </p:cNvSpPr>
          <p:nvPr>
            <p:ph type="body" idx="1"/>
          </p:nvPr>
        </p:nvSpPr>
        <p:spPr>
          <a:xfrm>
            <a:off x="1297500" y="1954875"/>
            <a:ext cx="7038900" cy="1540200"/>
          </a:xfrm>
          <a:prstGeom prst="rect">
            <a:avLst/>
          </a:prstGeom>
        </p:spPr>
        <p:txBody>
          <a:bodyPr spcFirstLastPara="1" wrap="square" lIns="91425" tIns="91425" rIns="91425" bIns="91425" anchor="t" anchorCtr="0">
            <a:noAutofit/>
          </a:bodyPr>
          <a:lstStyle/>
          <a:p>
            <a:pPr marL="457200" lvl="0" indent="-317500" algn="l" rtl="0">
              <a:spcBef>
                <a:spcPts val="1200"/>
              </a:spcBef>
              <a:spcAft>
                <a:spcPts val="0"/>
              </a:spcAft>
              <a:buClr>
                <a:srgbClr val="FFFFFF"/>
              </a:buClr>
              <a:buSzPts val="1400"/>
              <a:buFont typeface="Arial"/>
              <a:buChar char="●"/>
            </a:pPr>
            <a:r>
              <a:rPr lang="it" sz="1400">
                <a:solidFill>
                  <a:srgbClr val="FFFFFF"/>
                </a:solidFill>
                <a:latin typeface="Arial"/>
                <a:ea typeface="Arial"/>
                <a:cs typeface="Arial"/>
                <a:sym typeface="Arial"/>
              </a:rPr>
              <a:t>The first step is to print a </a:t>
            </a:r>
            <a:r>
              <a:rPr lang="it" sz="1400" b="1">
                <a:solidFill>
                  <a:srgbClr val="FFFFFF"/>
                </a:solidFill>
                <a:latin typeface="Arial"/>
                <a:ea typeface="Arial"/>
                <a:cs typeface="Arial"/>
                <a:sym typeface="Arial"/>
              </a:rPr>
              <a:t>3D robotic hand model</a:t>
            </a:r>
            <a:r>
              <a:rPr lang="it" sz="1400">
                <a:solidFill>
                  <a:srgbClr val="FFFFFF"/>
                </a:solidFill>
                <a:latin typeface="Arial"/>
                <a:ea typeface="Arial"/>
                <a:cs typeface="Arial"/>
                <a:sym typeface="Arial"/>
              </a:rPr>
              <a:t> and control it by </a:t>
            </a:r>
            <a:r>
              <a:rPr lang="it" sz="1400" b="1">
                <a:solidFill>
                  <a:srgbClr val="FFFFFF"/>
                </a:solidFill>
                <a:latin typeface="Arial"/>
                <a:ea typeface="Arial"/>
                <a:cs typeface="Arial"/>
                <a:sym typeface="Arial"/>
              </a:rPr>
              <a:t>Arduino</a:t>
            </a:r>
            <a:r>
              <a:rPr lang="it" sz="1400">
                <a:solidFill>
                  <a:srgbClr val="FFFFFF"/>
                </a:solidFill>
                <a:latin typeface="Arial"/>
                <a:ea typeface="Arial"/>
                <a:cs typeface="Arial"/>
                <a:sym typeface="Arial"/>
              </a:rPr>
              <a:t>.</a:t>
            </a:r>
            <a:endParaRPr sz="1400">
              <a:solidFill>
                <a:srgbClr val="FFFFFF"/>
              </a:solidFill>
              <a:latin typeface="Arial"/>
              <a:ea typeface="Arial"/>
              <a:cs typeface="Arial"/>
              <a:sym typeface="Arial"/>
            </a:endParaRPr>
          </a:p>
          <a:p>
            <a:pPr marL="457200" lvl="0" indent="-317500" algn="l" rtl="0">
              <a:spcBef>
                <a:spcPts val="0"/>
              </a:spcBef>
              <a:spcAft>
                <a:spcPts val="0"/>
              </a:spcAft>
              <a:buClr>
                <a:srgbClr val="FFFFFF"/>
              </a:buClr>
              <a:buSzPts val="1400"/>
              <a:buFont typeface="Arial"/>
              <a:buChar char="●"/>
            </a:pPr>
            <a:r>
              <a:rPr lang="it" sz="1400">
                <a:solidFill>
                  <a:srgbClr val="FFFFFF"/>
                </a:solidFill>
                <a:latin typeface="Arial"/>
                <a:ea typeface="Arial"/>
                <a:cs typeface="Arial"/>
                <a:sym typeface="Arial"/>
              </a:rPr>
              <a:t>After printing the hand we move on to the second phase, where we reproduce the movements of the real hand on the robotic hand using the </a:t>
            </a:r>
            <a:r>
              <a:rPr lang="it" sz="1400" b="1">
                <a:solidFill>
                  <a:srgbClr val="FFFFFF"/>
                </a:solidFill>
                <a:latin typeface="Arial"/>
                <a:ea typeface="Arial"/>
                <a:cs typeface="Arial"/>
                <a:sym typeface="Arial"/>
              </a:rPr>
              <a:t>Leap </a:t>
            </a:r>
            <a:r>
              <a:rPr lang="it" sz="1400">
                <a:solidFill>
                  <a:srgbClr val="FFFFFF"/>
                </a:solidFill>
                <a:latin typeface="Arial"/>
                <a:ea typeface="Arial"/>
                <a:cs typeface="Arial"/>
                <a:sym typeface="Arial"/>
              </a:rPr>
              <a:t>sensor.</a:t>
            </a:r>
            <a:endParaRPr sz="1400">
              <a:solidFill>
                <a:srgbClr val="FFFFFF"/>
              </a:solidFill>
              <a:latin typeface="Arial"/>
              <a:ea typeface="Arial"/>
              <a:cs typeface="Arial"/>
              <a:sym typeface="Arial"/>
            </a:endParaRPr>
          </a:p>
          <a:p>
            <a:pPr marL="457200" lvl="0" indent="-317500" algn="l" rtl="0">
              <a:spcBef>
                <a:spcPts val="0"/>
              </a:spcBef>
              <a:spcAft>
                <a:spcPts val="0"/>
              </a:spcAft>
              <a:buClr>
                <a:srgbClr val="FFFFFF"/>
              </a:buClr>
              <a:buSzPts val="1400"/>
              <a:buFont typeface="Arial"/>
              <a:buChar char="●"/>
            </a:pPr>
            <a:r>
              <a:rPr lang="it" sz="1400">
                <a:solidFill>
                  <a:srgbClr val="FFFFFF"/>
                </a:solidFill>
                <a:latin typeface="Arial"/>
                <a:ea typeface="Arial"/>
                <a:cs typeface="Arial"/>
                <a:sym typeface="Arial"/>
              </a:rPr>
              <a:t>Finally, we focused on the last phase and connected our robotic hand with the </a:t>
            </a:r>
            <a:r>
              <a:rPr lang="it" sz="1400" b="1">
                <a:solidFill>
                  <a:srgbClr val="FFFFFF"/>
                </a:solidFill>
                <a:latin typeface="Arial"/>
                <a:ea typeface="Arial"/>
                <a:cs typeface="Arial"/>
                <a:sym typeface="Arial"/>
              </a:rPr>
              <a:t>Emotiv </a:t>
            </a:r>
            <a:r>
              <a:rPr lang="it" sz="1400">
                <a:solidFill>
                  <a:srgbClr val="FFFFFF"/>
                </a:solidFill>
                <a:latin typeface="Arial"/>
                <a:ea typeface="Arial"/>
                <a:cs typeface="Arial"/>
                <a:sym typeface="Arial"/>
              </a:rPr>
              <a:t>sensor</a:t>
            </a:r>
            <a:endParaRPr sz="14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000">
                <a:latin typeface="Oswald Regular"/>
                <a:ea typeface="Oswald Regular"/>
                <a:cs typeface="Oswald Regular"/>
                <a:sym typeface="Oswald Regular"/>
              </a:rPr>
              <a:t>Steps of the project</a:t>
            </a:r>
            <a:endParaRPr sz="3000">
              <a:latin typeface="Oswald Regular"/>
              <a:ea typeface="Oswald Regular"/>
              <a:cs typeface="Oswald Regular"/>
              <a:sym typeface="Oswald Regular"/>
            </a:endParaRPr>
          </a:p>
        </p:txBody>
      </p:sp>
      <p:pic>
        <p:nvPicPr>
          <p:cNvPr id="248" name="Google Shape;248;p20"/>
          <p:cNvPicPr preferRelativeResize="0"/>
          <p:nvPr/>
        </p:nvPicPr>
        <p:blipFill rotWithShape="1">
          <a:blip r:embed="rId3">
            <a:alphaModFix/>
          </a:blip>
          <a:srcRect l="1594" t="1956" b="12602"/>
          <a:stretch/>
        </p:blipFill>
        <p:spPr>
          <a:xfrm>
            <a:off x="1630250" y="1247800"/>
            <a:ext cx="6373398" cy="3726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48208"/>
            </a:gs>
            <a:gs pos="100000">
              <a:srgbClr val="703E08"/>
            </a:gs>
          </a:gsLst>
          <a:path path="circle">
            <a:fillToRect l="50000" t="50000" r="50000" b="50000"/>
          </a:path>
          <a:tileRect/>
        </a:gradFill>
        <a:effectLst/>
      </p:bgPr>
    </p:bg>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600">
                <a:latin typeface="Oswald"/>
                <a:ea typeface="Oswald"/>
                <a:cs typeface="Oswald"/>
                <a:sym typeface="Oswald"/>
              </a:rPr>
              <a:t>The materials</a:t>
            </a:r>
            <a:endParaRPr sz="3600">
              <a:latin typeface="Oswald"/>
              <a:ea typeface="Oswald"/>
              <a:cs typeface="Oswald"/>
              <a:sym typeface="Oswald"/>
            </a:endParaRPr>
          </a:p>
        </p:txBody>
      </p:sp>
      <p:sp>
        <p:nvSpPr>
          <p:cNvPr id="254" name="Google Shape;254;p21"/>
          <p:cNvSpPr txBox="1">
            <a:spLocks noGrp="1"/>
          </p:cNvSpPr>
          <p:nvPr>
            <p:ph type="body" idx="1"/>
          </p:nvPr>
        </p:nvSpPr>
        <p:spPr>
          <a:xfrm>
            <a:off x="5080650" y="1150350"/>
            <a:ext cx="3917100" cy="1421400"/>
          </a:xfrm>
          <a:prstGeom prst="rect">
            <a:avLst/>
          </a:prstGeom>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it" sz="1200">
                <a:solidFill>
                  <a:srgbClr val="FFFFFF"/>
                </a:solidFill>
                <a:latin typeface="Arial"/>
                <a:ea typeface="Arial"/>
                <a:cs typeface="Arial"/>
                <a:sym typeface="Arial"/>
              </a:rPr>
              <a:t>The Leap Motion Controller is an optical hand tracking module that captures the movements of your hands with unparalleled accuracy.</a:t>
            </a:r>
            <a:endParaRPr sz="1200">
              <a:solidFill>
                <a:srgbClr val="FFFFFF"/>
              </a:solidFill>
              <a:latin typeface="Arial"/>
              <a:ea typeface="Arial"/>
              <a:cs typeface="Arial"/>
              <a:sym typeface="Arial"/>
            </a:endParaRPr>
          </a:p>
          <a:p>
            <a:pPr marL="0" lvl="0" indent="0" algn="l" rtl="0">
              <a:spcBef>
                <a:spcPts val="1200"/>
              </a:spcBef>
              <a:spcAft>
                <a:spcPts val="0"/>
              </a:spcAft>
              <a:buNone/>
            </a:pPr>
            <a:r>
              <a:rPr lang="it" sz="1200">
                <a:solidFill>
                  <a:srgbClr val="FFFFFF"/>
                </a:solidFill>
                <a:latin typeface="Arial"/>
                <a:ea typeface="Arial"/>
                <a:cs typeface="Arial"/>
                <a:sym typeface="Arial"/>
              </a:rPr>
              <a:t>Leap sensor is used for take information about the human's hand and for control the robotic hand.</a:t>
            </a:r>
            <a:endParaRPr sz="1200">
              <a:solidFill>
                <a:srgbClr val="FFFFFF"/>
              </a:solidFill>
              <a:latin typeface="Arial"/>
              <a:ea typeface="Arial"/>
              <a:cs typeface="Arial"/>
              <a:sym typeface="Arial"/>
            </a:endParaRPr>
          </a:p>
          <a:p>
            <a:pPr marL="0" lvl="0" indent="0" algn="l" rtl="0">
              <a:spcBef>
                <a:spcPts val="1200"/>
              </a:spcBef>
              <a:spcAft>
                <a:spcPts val="0"/>
              </a:spcAft>
              <a:buNone/>
            </a:pPr>
            <a:endParaRPr sz="1100" u="sng">
              <a:solidFill>
                <a:srgbClr val="FFFFFF"/>
              </a:solidFill>
              <a:latin typeface="Arial"/>
              <a:ea typeface="Arial"/>
              <a:cs typeface="Arial"/>
              <a:sym typeface="Arial"/>
            </a:endParaRPr>
          </a:p>
          <a:p>
            <a:pPr marL="0" lvl="0" indent="0" algn="l" rtl="0">
              <a:spcBef>
                <a:spcPts val="1200"/>
              </a:spcBef>
              <a:spcAft>
                <a:spcPts val="1600"/>
              </a:spcAft>
              <a:buNone/>
            </a:pPr>
            <a:endParaRPr/>
          </a:p>
        </p:txBody>
      </p:sp>
      <p:pic>
        <p:nvPicPr>
          <p:cNvPr id="255" name="Google Shape;255;p21"/>
          <p:cNvPicPr preferRelativeResize="0"/>
          <p:nvPr/>
        </p:nvPicPr>
        <p:blipFill>
          <a:blip r:embed="rId3">
            <a:alphaModFix/>
          </a:blip>
          <a:stretch>
            <a:fillRect/>
          </a:stretch>
        </p:blipFill>
        <p:spPr>
          <a:xfrm>
            <a:off x="5992800" y="2729250"/>
            <a:ext cx="2092800" cy="209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48208"/>
            </a:gs>
            <a:gs pos="100000">
              <a:srgbClr val="703E08"/>
            </a:gs>
          </a:gsLst>
          <a:path path="circle">
            <a:fillToRect l="50000" t="50000" r="50000" b="50000"/>
          </a:path>
          <a:tileRect/>
        </a:gradFill>
        <a:effectLst/>
      </p:bgPr>
    </p:bg>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4800">
                <a:latin typeface="Oswald"/>
                <a:ea typeface="Oswald"/>
                <a:cs typeface="Oswald"/>
                <a:sym typeface="Oswald"/>
              </a:rPr>
              <a:t>Emotiv</a:t>
            </a:r>
            <a:endParaRPr sz="4800">
              <a:latin typeface="Oswald"/>
              <a:ea typeface="Oswald"/>
              <a:cs typeface="Oswald"/>
              <a:sym typeface="Oswald"/>
            </a:endParaRPr>
          </a:p>
        </p:txBody>
      </p:sp>
      <p:sp>
        <p:nvSpPr>
          <p:cNvPr id="261" name="Google Shape;261;p22"/>
          <p:cNvSpPr txBox="1">
            <a:spLocks noGrp="1"/>
          </p:cNvSpPr>
          <p:nvPr>
            <p:ph type="body" idx="1"/>
          </p:nvPr>
        </p:nvSpPr>
        <p:spPr>
          <a:xfrm>
            <a:off x="823850" y="2643125"/>
            <a:ext cx="4776000" cy="1599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it" sz="1400">
                <a:solidFill>
                  <a:srgbClr val="FFFFFF"/>
                </a:solidFill>
                <a:latin typeface="Arial"/>
                <a:ea typeface="Arial"/>
                <a:cs typeface="Arial"/>
                <a:sym typeface="Arial"/>
              </a:rPr>
              <a:t>The EMOTIV EPOC+ is designed for scalable and contextual human brain research and provides access to professional grade brain data with a quick and easy to use design.</a:t>
            </a:r>
            <a:endParaRPr sz="1400">
              <a:solidFill>
                <a:srgbClr val="FFFFFF"/>
              </a:solidFill>
              <a:latin typeface="Arial"/>
              <a:ea typeface="Arial"/>
              <a:cs typeface="Arial"/>
              <a:sym typeface="Arial"/>
            </a:endParaRPr>
          </a:p>
          <a:p>
            <a:pPr marL="0" lvl="0" indent="0" algn="l" rtl="0">
              <a:spcBef>
                <a:spcPts val="1200"/>
              </a:spcBef>
              <a:spcAft>
                <a:spcPts val="0"/>
              </a:spcAft>
              <a:buNone/>
            </a:pPr>
            <a:r>
              <a:rPr lang="it" sz="1400">
                <a:solidFill>
                  <a:srgbClr val="FFFFFF"/>
                </a:solidFill>
                <a:latin typeface="Arial"/>
                <a:ea typeface="Arial"/>
                <a:cs typeface="Arial"/>
                <a:sym typeface="Arial"/>
              </a:rPr>
              <a:t>Emotiv is used for control the robotic hand with thought.</a:t>
            </a:r>
            <a:endParaRPr sz="1400">
              <a:solidFill>
                <a:srgbClr val="FFFFFF"/>
              </a:solidFill>
              <a:latin typeface="Arial"/>
              <a:ea typeface="Arial"/>
              <a:cs typeface="Arial"/>
              <a:sym typeface="Arial"/>
            </a:endParaRPr>
          </a:p>
          <a:p>
            <a:pPr marL="0" lvl="0" indent="0" algn="l" rtl="0">
              <a:spcBef>
                <a:spcPts val="1200"/>
              </a:spcBef>
              <a:spcAft>
                <a:spcPts val="1600"/>
              </a:spcAft>
              <a:buNone/>
            </a:pPr>
            <a:endParaRPr sz="1400">
              <a:solidFill>
                <a:srgbClr val="FFFFFF"/>
              </a:solidFill>
              <a:latin typeface="Arial"/>
              <a:ea typeface="Arial"/>
              <a:cs typeface="Arial"/>
              <a:sym typeface="Arial"/>
            </a:endParaRPr>
          </a:p>
        </p:txBody>
      </p:sp>
      <p:pic>
        <p:nvPicPr>
          <p:cNvPr id="262" name="Google Shape;262;p22"/>
          <p:cNvPicPr preferRelativeResize="0"/>
          <p:nvPr/>
        </p:nvPicPr>
        <p:blipFill rotWithShape="1">
          <a:blip r:embed="rId3">
            <a:alphaModFix/>
          </a:blip>
          <a:srcRect l="12838" r="10190"/>
          <a:stretch/>
        </p:blipFill>
        <p:spPr>
          <a:xfrm>
            <a:off x="6282775" y="1284675"/>
            <a:ext cx="2493500" cy="253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48208"/>
            </a:gs>
            <a:gs pos="100000">
              <a:srgbClr val="703E08"/>
            </a:gs>
          </a:gsLst>
          <a:path path="circle">
            <a:fillToRect l="50000" t="50000" r="50000" b="50000"/>
          </a:path>
          <a:tileRect/>
        </a:gradFill>
        <a:effectLst/>
      </p:bgPr>
    </p:bg>
    <p:spTree>
      <p:nvGrpSpPr>
        <p:cNvPr id="1" name="Shape 266"/>
        <p:cNvGrpSpPr/>
        <p:nvPr/>
      </p:nvGrpSpPr>
      <p:grpSpPr>
        <a:xfrm>
          <a:off x="0" y="0"/>
          <a:ext cx="0" cy="0"/>
          <a:chOff x="0" y="0"/>
          <a:chExt cx="0" cy="0"/>
        </a:xfrm>
      </p:grpSpPr>
      <p:sp>
        <p:nvSpPr>
          <p:cNvPr id="267" name="Google Shape;267;p23"/>
          <p:cNvSpPr txBox="1">
            <a:spLocks noGrp="1"/>
          </p:cNvSpPr>
          <p:nvPr>
            <p:ph type="title"/>
          </p:nvPr>
        </p:nvSpPr>
        <p:spPr>
          <a:xfrm>
            <a:off x="823850" y="856925"/>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4800">
                <a:latin typeface="Oswald"/>
                <a:ea typeface="Oswald"/>
                <a:cs typeface="Oswald"/>
                <a:sym typeface="Oswald"/>
              </a:rPr>
              <a:t>Arduino UNO</a:t>
            </a:r>
            <a:endParaRPr sz="4800">
              <a:latin typeface="Oswald"/>
              <a:ea typeface="Oswald"/>
              <a:cs typeface="Oswald"/>
              <a:sym typeface="Oswald"/>
            </a:endParaRPr>
          </a:p>
        </p:txBody>
      </p:sp>
      <p:sp>
        <p:nvSpPr>
          <p:cNvPr id="268" name="Google Shape;268;p23"/>
          <p:cNvSpPr txBox="1">
            <a:spLocks noGrp="1"/>
          </p:cNvSpPr>
          <p:nvPr>
            <p:ph type="body" idx="1"/>
          </p:nvPr>
        </p:nvSpPr>
        <p:spPr>
          <a:xfrm>
            <a:off x="823850" y="1996275"/>
            <a:ext cx="4776000" cy="1599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it" sz="1200">
                <a:solidFill>
                  <a:srgbClr val="FFFFFF"/>
                </a:solidFill>
                <a:latin typeface="Arial"/>
                <a:ea typeface="Arial"/>
                <a:cs typeface="Arial"/>
                <a:sym typeface="Arial"/>
              </a:rPr>
              <a:t>Arduino is an open-source electronics platform based on easy-to-use hardware and software. Arduino boards are able to read inputs - light on a sensor, a finger on a button, or a Twitter message - and turn it into an output - activating a motor, turning on an LED, publishing something online. You can tell your board what to do by sending a set of instructions to the microcontroller on the board.</a:t>
            </a:r>
            <a:endParaRPr sz="1200">
              <a:solidFill>
                <a:srgbClr val="FFFFFF"/>
              </a:solidFill>
              <a:latin typeface="Arial"/>
              <a:ea typeface="Arial"/>
              <a:cs typeface="Arial"/>
              <a:sym typeface="Arial"/>
            </a:endParaRPr>
          </a:p>
          <a:p>
            <a:pPr marL="0" lvl="0" indent="0" algn="l" rtl="0">
              <a:spcBef>
                <a:spcPts val="1200"/>
              </a:spcBef>
              <a:spcAft>
                <a:spcPts val="0"/>
              </a:spcAft>
              <a:buNone/>
            </a:pPr>
            <a:r>
              <a:rPr lang="it" sz="1200">
                <a:solidFill>
                  <a:srgbClr val="FFFFFF"/>
                </a:solidFill>
                <a:latin typeface="Arial"/>
                <a:ea typeface="Arial"/>
                <a:cs typeface="Arial"/>
                <a:sym typeface="Arial"/>
              </a:rPr>
              <a:t>Arduino is used to power the motors and based on the sensor data received, Arduino resets the various motors.</a:t>
            </a:r>
            <a:endParaRPr sz="1200">
              <a:solidFill>
                <a:srgbClr val="FFFFFF"/>
              </a:solidFill>
              <a:latin typeface="Arial"/>
              <a:ea typeface="Arial"/>
              <a:cs typeface="Arial"/>
              <a:sym typeface="Arial"/>
            </a:endParaRPr>
          </a:p>
          <a:p>
            <a:pPr marL="0" lvl="0" indent="0" algn="l" rtl="0">
              <a:spcBef>
                <a:spcPts val="1200"/>
              </a:spcBef>
              <a:spcAft>
                <a:spcPts val="0"/>
              </a:spcAft>
              <a:buNone/>
            </a:pPr>
            <a:endParaRPr sz="1400">
              <a:solidFill>
                <a:srgbClr val="FFFFFF"/>
              </a:solidFill>
              <a:latin typeface="Arial"/>
              <a:ea typeface="Arial"/>
              <a:cs typeface="Arial"/>
              <a:sym typeface="Arial"/>
            </a:endParaRPr>
          </a:p>
          <a:p>
            <a:pPr marL="0" lvl="0" indent="0" algn="l" rtl="0">
              <a:spcBef>
                <a:spcPts val="1200"/>
              </a:spcBef>
              <a:spcAft>
                <a:spcPts val="1600"/>
              </a:spcAft>
              <a:buNone/>
            </a:pPr>
            <a:endParaRPr sz="1400">
              <a:solidFill>
                <a:srgbClr val="FFFFFF"/>
              </a:solidFill>
              <a:latin typeface="Arial"/>
              <a:ea typeface="Arial"/>
              <a:cs typeface="Arial"/>
              <a:sym typeface="Arial"/>
            </a:endParaRPr>
          </a:p>
        </p:txBody>
      </p:sp>
      <p:pic>
        <p:nvPicPr>
          <p:cNvPr id="269" name="Google Shape;269;p23"/>
          <p:cNvPicPr preferRelativeResize="0"/>
          <p:nvPr/>
        </p:nvPicPr>
        <p:blipFill rotWithShape="1">
          <a:blip r:embed="rId3">
            <a:alphaModFix/>
          </a:blip>
          <a:srcRect l="13472" t="1477" r="11806"/>
          <a:stretch/>
        </p:blipFill>
        <p:spPr>
          <a:xfrm>
            <a:off x="6209750" y="856925"/>
            <a:ext cx="2420475" cy="3360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48208"/>
            </a:gs>
            <a:gs pos="100000">
              <a:srgbClr val="703E08"/>
            </a:gs>
          </a:gsLst>
          <a:path path="circle">
            <a:fillToRect l="50000" t="50000" r="50000" b="50000"/>
          </a:path>
          <a:tileRect/>
        </a:gradFill>
        <a:effectLst/>
      </p:bgPr>
    </p:bg>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823850" y="856925"/>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4800">
                <a:latin typeface="Oswald"/>
                <a:ea typeface="Oswald"/>
                <a:cs typeface="Oswald"/>
                <a:sym typeface="Oswald"/>
              </a:rPr>
              <a:t>Servo Motor</a:t>
            </a:r>
            <a:endParaRPr sz="4800">
              <a:latin typeface="Oswald"/>
              <a:ea typeface="Oswald"/>
              <a:cs typeface="Oswald"/>
              <a:sym typeface="Oswald"/>
            </a:endParaRPr>
          </a:p>
        </p:txBody>
      </p:sp>
      <p:sp>
        <p:nvSpPr>
          <p:cNvPr id="275" name="Google Shape;275;p24"/>
          <p:cNvSpPr txBox="1">
            <a:spLocks noGrp="1"/>
          </p:cNvSpPr>
          <p:nvPr>
            <p:ph type="body" idx="1"/>
          </p:nvPr>
        </p:nvSpPr>
        <p:spPr>
          <a:xfrm>
            <a:off x="823850" y="1996275"/>
            <a:ext cx="4776000" cy="1599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it" sz="1400">
                <a:solidFill>
                  <a:srgbClr val="FFFFFF"/>
                </a:solidFill>
                <a:latin typeface="Arial"/>
                <a:ea typeface="Arial"/>
                <a:cs typeface="Arial"/>
                <a:sym typeface="Arial"/>
              </a:rPr>
              <a:t>A servomotor is a rotary actuator or linear actuator that allows for precise control of angular or linear position, speed and acceleration. It consists of a suitable motor coupled to a sensor for position feedback.</a:t>
            </a:r>
            <a:endParaRPr sz="1400">
              <a:solidFill>
                <a:srgbClr val="FFFFFF"/>
              </a:solidFill>
              <a:latin typeface="Arial"/>
              <a:ea typeface="Arial"/>
              <a:cs typeface="Arial"/>
              <a:sym typeface="Arial"/>
            </a:endParaRPr>
          </a:p>
          <a:p>
            <a:pPr marL="0" lvl="0" indent="0" algn="l" rtl="0">
              <a:spcBef>
                <a:spcPts val="1200"/>
              </a:spcBef>
              <a:spcAft>
                <a:spcPts val="0"/>
              </a:spcAft>
              <a:buNone/>
            </a:pPr>
            <a:r>
              <a:rPr lang="it" sz="1400">
                <a:solidFill>
                  <a:srgbClr val="FFFFFF"/>
                </a:solidFill>
                <a:latin typeface="Arial"/>
                <a:ea typeface="Arial"/>
                <a:cs typeface="Arial"/>
                <a:sym typeface="Arial"/>
              </a:rPr>
              <a:t>We used these servomotor for moving fingers.</a:t>
            </a:r>
            <a:endParaRPr sz="1400">
              <a:solidFill>
                <a:srgbClr val="FFFFFF"/>
              </a:solidFill>
              <a:latin typeface="Arial"/>
              <a:ea typeface="Arial"/>
              <a:cs typeface="Arial"/>
              <a:sym typeface="Arial"/>
            </a:endParaRPr>
          </a:p>
          <a:p>
            <a:pPr marL="0" lvl="0" indent="0" algn="l" rtl="0">
              <a:spcBef>
                <a:spcPts val="1200"/>
              </a:spcBef>
              <a:spcAft>
                <a:spcPts val="0"/>
              </a:spcAft>
              <a:buNone/>
            </a:pPr>
            <a:endParaRPr sz="1200">
              <a:solidFill>
                <a:srgbClr val="FFFFFF"/>
              </a:solidFill>
              <a:latin typeface="Arial"/>
              <a:ea typeface="Arial"/>
              <a:cs typeface="Arial"/>
              <a:sym typeface="Arial"/>
            </a:endParaRPr>
          </a:p>
          <a:p>
            <a:pPr marL="0" lvl="0" indent="0" algn="l" rtl="0">
              <a:spcBef>
                <a:spcPts val="1200"/>
              </a:spcBef>
              <a:spcAft>
                <a:spcPts val="0"/>
              </a:spcAft>
              <a:buNone/>
            </a:pPr>
            <a:endParaRPr sz="1400">
              <a:solidFill>
                <a:srgbClr val="FFFFFF"/>
              </a:solidFill>
              <a:latin typeface="Arial"/>
              <a:ea typeface="Arial"/>
              <a:cs typeface="Arial"/>
              <a:sym typeface="Arial"/>
            </a:endParaRPr>
          </a:p>
          <a:p>
            <a:pPr marL="0" lvl="0" indent="0" algn="l" rtl="0">
              <a:spcBef>
                <a:spcPts val="1200"/>
              </a:spcBef>
              <a:spcAft>
                <a:spcPts val="1600"/>
              </a:spcAft>
              <a:buNone/>
            </a:pPr>
            <a:endParaRPr sz="1400">
              <a:solidFill>
                <a:srgbClr val="FFFFFF"/>
              </a:solidFill>
              <a:latin typeface="Arial"/>
              <a:ea typeface="Arial"/>
              <a:cs typeface="Arial"/>
              <a:sym typeface="Arial"/>
            </a:endParaRPr>
          </a:p>
        </p:txBody>
      </p:sp>
      <p:pic>
        <p:nvPicPr>
          <p:cNvPr id="276" name="Google Shape;276;p24"/>
          <p:cNvPicPr preferRelativeResize="0"/>
          <p:nvPr/>
        </p:nvPicPr>
        <p:blipFill rotWithShape="1">
          <a:blip r:embed="rId3">
            <a:alphaModFix/>
          </a:blip>
          <a:srcRect l="11224" t="20236" r="13086" b="19858"/>
          <a:stretch/>
        </p:blipFill>
        <p:spPr>
          <a:xfrm>
            <a:off x="5756350" y="1575882"/>
            <a:ext cx="3082524" cy="24397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48208"/>
            </a:gs>
            <a:gs pos="100000">
              <a:srgbClr val="703E08"/>
            </a:gs>
          </a:gsLst>
          <a:path path="circle">
            <a:fillToRect l="50000" t="50000" r="50000" b="50000"/>
          </a:path>
          <a:tileRect/>
        </a:gradFill>
        <a:effectLst/>
      </p:bgPr>
    </p:bg>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823850" y="1270950"/>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4800">
                <a:latin typeface="Oswald"/>
                <a:ea typeface="Oswald"/>
                <a:cs typeface="Oswald"/>
                <a:sym typeface="Oswald"/>
              </a:rPr>
              <a:t>3D printer</a:t>
            </a:r>
            <a:endParaRPr sz="4800">
              <a:latin typeface="Oswald"/>
              <a:ea typeface="Oswald"/>
              <a:cs typeface="Oswald"/>
              <a:sym typeface="Oswald"/>
            </a:endParaRPr>
          </a:p>
        </p:txBody>
      </p:sp>
      <p:sp>
        <p:nvSpPr>
          <p:cNvPr id="282" name="Google Shape;282;p25"/>
          <p:cNvSpPr txBox="1">
            <a:spLocks noGrp="1"/>
          </p:cNvSpPr>
          <p:nvPr>
            <p:ph type="body" idx="1"/>
          </p:nvPr>
        </p:nvSpPr>
        <p:spPr>
          <a:xfrm>
            <a:off x="823850" y="2571750"/>
            <a:ext cx="4776000" cy="1599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it" sz="1800">
                <a:solidFill>
                  <a:srgbClr val="FFFFFF"/>
                </a:solidFill>
                <a:latin typeface="Arial"/>
                <a:ea typeface="Arial"/>
                <a:cs typeface="Arial"/>
                <a:sym typeface="Arial"/>
              </a:rPr>
              <a:t>We used the 3D printer for creating our hand.</a:t>
            </a:r>
            <a:endParaRPr sz="1800">
              <a:solidFill>
                <a:srgbClr val="FFFFFF"/>
              </a:solidFill>
              <a:latin typeface="Arial"/>
              <a:ea typeface="Arial"/>
              <a:cs typeface="Arial"/>
              <a:sym typeface="Arial"/>
            </a:endParaRPr>
          </a:p>
          <a:p>
            <a:pPr marL="0" lvl="0" indent="0" algn="l" rtl="0">
              <a:spcBef>
                <a:spcPts val="1200"/>
              </a:spcBef>
              <a:spcAft>
                <a:spcPts val="0"/>
              </a:spcAft>
              <a:buNone/>
            </a:pPr>
            <a:endParaRPr sz="1400">
              <a:solidFill>
                <a:srgbClr val="FFFFFF"/>
              </a:solidFill>
              <a:latin typeface="Arial"/>
              <a:ea typeface="Arial"/>
              <a:cs typeface="Arial"/>
              <a:sym typeface="Arial"/>
            </a:endParaRPr>
          </a:p>
          <a:p>
            <a:pPr marL="0" lvl="0" indent="0" algn="l" rtl="0">
              <a:spcBef>
                <a:spcPts val="1200"/>
              </a:spcBef>
              <a:spcAft>
                <a:spcPts val="1600"/>
              </a:spcAft>
              <a:buNone/>
            </a:pPr>
            <a:endParaRPr sz="1400">
              <a:solidFill>
                <a:srgbClr val="FFFFFF"/>
              </a:solidFill>
              <a:latin typeface="Arial"/>
              <a:ea typeface="Arial"/>
              <a:cs typeface="Arial"/>
              <a:sym typeface="Arial"/>
            </a:endParaRPr>
          </a:p>
        </p:txBody>
      </p:sp>
      <p:pic>
        <p:nvPicPr>
          <p:cNvPr id="283" name="Google Shape;283;p25"/>
          <p:cNvPicPr preferRelativeResize="0"/>
          <p:nvPr/>
        </p:nvPicPr>
        <p:blipFill rotWithShape="1">
          <a:blip r:embed="rId3">
            <a:alphaModFix/>
          </a:blip>
          <a:srcRect l="16382" r="14052"/>
          <a:stretch/>
        </p:blipFill>
        <p:spPr>
          <a:xfrm>
            <a:off x="6282800" y="952075"/>
            <a:ext cx="2253525" cy="32393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796</Words>
  <Application>Microsoft Office PowerPoint</Application>
  <PresentationFormat>Presentazione su schermo (16:9)</PresentationFormat>
  <Paragraphs>73</Paragraphs>
  <Slides>20</Slides>
  <Notes>20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20</vt:i4>
      </vt:variant>
    </vt:vector>
  </HeadingPairs>
  <TitlesOfParts>
    <vt:vector size="27" baseType="lpstr">
      <vt:lpstr>Oswald Regular</vt:lpstr>
      <vt:lpstr>Montserrat</vt:lpstr>
      <vt:lpstr>Lato</vt:lpstr>
      <vt:lpstr>Arial</vt:lpstr>
      <vt:lpstr>Roboto</vt:lpstr>
      <vt:lpstr>Oswald</vt:lpstr>
      <vt:lpstr>Focus</vt:lpstr>
      <vt:lpstr>Robotic Hand</vt:lpstr>
      <vt:lpstr>Our project</vt:lpstr>
      <vt:lpstr>Steps of the project</vt:lpstr>
      <vt:lpstr>Steps of the project</vt:lpstr>
      <vt:lpstr>The materials</vt:lpstr>
      <vt:lpstr>Emotiv</vt:lpstr>
      <vt:lpstr>Arduino UNO</vt:lpstr>
      <vt:lpstr>Servo Motor</vt:lpstr>
      <vt:lpstr>3D printer</vt:lpstr>
      <vt:lpstr>History of the project</vt:lpstr>
      <vt:lpstr>First Lego prototype </vt:lpstr>
      <vt:lpstr>3D Printed failed model  </vt:lpstr>
      <vt:lpstr>Final 3D Printed model </vt:lpstr>
      <vt:lpstr>Presentazione standard di PowerPoint</vt:lpstr>
      <vt:lpstr>Presentazione standard di PowerPoint</vt:lpstr>
      <vt:lpstr>Presentazione standard di PowerPoint</vt:lpstr>
      <vt:lpstr>Presentazione standard di PowerPoint</vt:lpstr>
      <vt:lpstr>Presentazione standard di PowerPoint</vt:lpstr>
      <vt:lpstr>Our project was as successful that we also gave a press interview: https://video.lastampa.it/cuneo/una-mano-bionica-costruita-con-la-stampante-3d-il-progetto-degli-studenti-dell-itis-di-cuneo/108755/108765 </vt:lpstr>
      <vt:lpstr>Our team is made up of Bagnis Gabriele &amp; Giavelli Luca, the programmers and Bruno Luca &amp; Cuniberti Andrea &amp; Genovese Tommaso the technicians.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Hand</dc:title>
  <dc:creator>acer</dc:creator>
  <cp:lastModifiedBy>Gabriele Bagnis</cp:lastModifiedBy>
  <cp:revision>8</cp:revision>
  <dcterms:modified xsi:type="dcterms:W3CDTF">2020-02-03T11:34:34Z</dcterms:modified>
</cp:coreProperties>
</file>